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59" r:id="rId4"/>
    <p:sldId id="290" r:id="rId5"/>
    <p:sldId id="291" r:id="rId6"/>
    <p:sldId id="262" r:id="rId7"/>
    <p:sldId id="263" r:id="rId8"/>
    <p:sldId id="272" r:id="rId9"/>
    <p:sldId id="271" r:id="rId10"/>
    <p:sldId id="273" r:id="rId11"/>
    <p:sldId id="280" r:id="rId12"/>
    <p:sldId id="281" r:id="rId13"/>
    <p:sldId id="289" r:id="rId14"/>
    <p:sldId id="288" r:id="rId15"/>
    <p:sldId id="286" r:id="rId16"/>
    <p:sldId id="282" r:id="rId17"/>
    <p:sldId id="284" r:id="rId18"/>
    <p:sldId id="285" r:id="rId19"/>
    <p:sldId id="283" r:id="rId20"/>
    <p:sldId id="28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7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305D63-230D-41A0-9725-030920B0BFB4}" v="29" dt="2023-05-30T11:04:00.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Astrid ROHEL" userId="bfabf854-51b0-4b8d-9daf-88e72c1ca906" providerId="ADAL" clId="{7D305D63-230D-41A0-9725-030920B0BFB4}"/>
    <pc:docChg chg="undo redo custSel addSld modSld">
      <pc:chgData name="Marie Astrid ROHEL" userId="bfabf854-51b0-4b8d-9daf-88e72c1ca906" providerId="ADAL" clId="{7D305D63-230D-41A0-9725-030920B0BFB4}" dt="2023-05-30T11:04:33.654" v="190" actId="1076"/>
      <pc:docMkLst>
        <pc:docMk/>
      </pc:docMkLst>
      <pc:sldChg chg="addSp delSp modSp mod">
        <pc:chgData name="Marie Astrid ROHEL" userId="bfabf854-51b0-4b8d-9daf-88e72c1ca906" providerId="ADAL" clId="{7D305D63-230D-41A0-9725-030920B0BFB4}" dt="2023-05-30T10:57:15.812" v="120" actId="2711"/>
        <pc:sldMkLst>
          <pc:docMk/>
          <pc:sldMk cId="955685489" sldId="256"/>
        </pc:sldMkLst>
        <pc:spChg chg="add del">
          <ac:chgData name="Marie Astrid ROHEL" userId="bfabf854-51b0-4b8d-9daf-88e72c1ca906" providerId="ADAL" clId="{7D305D63-230D-41A0-9725-030920B0BFB4}" dt="2023-05-30T10:55:47.432" v="108" actId="478"/>
          <ac:spMkLst>
            <pc:docMk/>
            <pc:sldMk cId="955685489" sldId="256"/>
            <ac:spMk id="2" creationId="{FB66B0DF-27CE-17FD-0EAE-3BA537446A44}"/>
          </ac:spMkLst>
        </pc:spChg>
        <pc:spChg chg="mod">
          <ac:chgData name="Marie Astrid ROHEL" userId="bfabf854-51b0-4b8d-9daf-88e72c1ca906" providerId="ADAL" clId="{7D305D63-230D-41A0-9725-030920B0BFB4}" dt="2023-05-30T10:57:15.812" v="120" actId="2711"/>
          <ac:spMkLst>
            <pc:docMk/>
            <pc:sldMk cId="955685489" sldId="256"/>
            <ac:spMk id="3" creationId="{D2F46B46-C79B-CC9B-0D4A-8E755B71854F}"/>
          </ac:spMkLst>
        </pc:spChg>
        <pc:picChg chg="add del mod">
          <ac:chgData name="Marie Astrid ROHEL" userId="bfabf854-51b0-4b8d-9daf-88e72c1ca906" providerId="ADAL" clId="{7D305D63-230D-41A0-9725-030920B0BFB4}" dt="2023-05-30T10:50:10.038" v="14"/>
          <ac:picMkLst>
            <pc:docMk/>
            <pc:sldMk cId="955685489" sldId="256"/>
            <ac:picMk id="5" creationId="{2D1859FF-B2C6-F81F-83C4-53A164062146}"/>
          </ac:picMkLst>
        </pc:picChg>
        <pc:picChg chg="add del mod">
          <ac:chgData name="Marie Astrid ROHEL" userId="bfabf854-51b0-4b8d-9daf-88e72c1ca906" providerId="ADAL" clId="{7D305D63-230D-41A0-9725-030920B0BFB4}" dt="2023-05-30T10:55:56.694" v="112" actId="478"/>
          <ac:picMkLst>
            <pc:docMk/>
            <pc:sldMk cId="955685489" sldId="256"/>
            <ac:picMk id="7" creationId="{98734DC9-29F5-2F05-A3C5-AF06732F7077}"/>
          </ac:picMkLst>
        </pc:picChg>
        <pc:picChg chg="add mod">
          <ac:chgData name="Marie Astrid ROHEL" userId="bfabf854-51b0-4b8d-9daf-88e72c1ca906" providerId="ADAL" clId="{7D305D63-230D-41A0-9725-030920B0BFB4}" dt="2023-05-30T10:57:11.274" v="119" actId="1076"/>
          <ac:picMkLst>
            <pc:docMk/>
            <pc:sldMk cId="955685489" sldId="256"/>
            <ac:picMk id="8" creationId="{42844B14-08B1-0DE5-E724-C76BD4DCDFC1}"/>
          </ac:picMkLst>
        </pc:picChg>
        <pc:picChg chg="add del">
          <ac:chgData name="Marie Astrid ROHEL" userId="bfabf854-51b0-4b8d-9daf-88e72c1ca906" providerId="ADAL" clId="{7D305D63-230D-41A0-9725-030920B0BFB4}" dt="2023-05-30T10:55:45.079" v="107" actId="478"/>
          <ac:picMkLst>
            <pc:docMk/>
            <pc:sldMk cId="955685489" sldId="256"/>
            <ac:picMk id="10" creationId="{BB87F082-127E-E389-F120-2B8A3E4B6B6C}"/>
          </ac:picMkLst>
        </pc:picChg>
        <pc:picChg chg="add del mod">
          <ac:chgData name="Marie Astrid ROHEL" userId="bfabf854-51b0-4b8d-9daf-88e72c1ca906" providerId="ADAL" clId="{7D305D63-230D-41A0-9725-030920B0BFB4}" dt="2023-05-30T10:50:17.968" v="21" actId="478"/>
          <ac:picMkLst>
            <pc:docMk/>
            <pc:sldMk cId="955685489" sldId="256"/>
            <ac:picMk id="16" creationId="{CEDAF262-E32C-81A1-7A32-C8BE499CC454}"/>
          </ac:picMkLst>
        </pc:picChg>
      </pc:sldChg>
      <pc:sldChg chg="addSp delSp modSp mod">
        <pc:chgData name="Marie Astrid ROHEL" userId="bfabf854-51b0-4b8d-9daf-88e72c1ca906" providerId="ADAL" clId="{7D305D63-230D-41A0-9725-030920B0BFB4}" dt="2023-05-30T11:02:02.954" v="155" actId="1076"/>
        <pc:sldMkLst>
          <pc:docMk/>
          <pc:sldMk cId="1593713388" sldId="257"/>
        </pc:sldMkLst>
        <pc:spChg chg="del">
          <ac:chgData name="Marie Astrid ROHEL" userId="bfabf854-51b0-4b8d-9daf-88e72c1ca906" providerId="ADAL" clId="{7D305D63-230D-41A0-9725-030920B0BFB4}" dt="2023-05-30T10:50:45.528" v="31" actId="478"/>
          <ac:spMkLst>
            <pc:docMk/>
            <pc:sldMk cId="1593713388" sldId="257"/>
            <ac:spMk id="2" creationId="{651ECBA0-AC6E-CB8E-8475-D8F0964999CE}"/>
          </ac:spMkLst>
        </pc:spChg>
        <pc:spChg chg="del">
          <ac:chgData name="Marie Astrid ROHEL" userId="bfabf854-51b0-4b8d-9daf-88e72c1ca906" providerId="ADAL" clId="{7D305D63-230D-41A0-9725-030920B0BFB4}" dt="2023-05-30T10:50:26.397" v="23"/>
          <ac:spMkLst>
            <pc:docMk/>
            <pc:sldMk cId="1593713388" sldId="257"/>
            <ac:spMk id="3" creationId="{4973AA02-CA55-7082-148D-6B6A9BC6B5C3}"/>
          </ac:spMkLst>
        </pc:spChg>
        <pc:spChg chg="add mod">
          <ac:chgData name="Marie Astrid ROHEL" userId="bfabf854-51b0-4b8d-9daf-88e72c1ca906" providerId="ADAL" clId="{7D305D63-230D-41A0-9725-030920B0BFB4}" dt="2023-05-30T11:02:02.954" v="155" actId="1076"/>
          <ac:spMkLst>
            <pc:docMk/>
            <pc:sldMk cId="1593713388" sldId="257"/>
            <ac:spMk id="9" creationId="{8F398319-9D15-5E7C-2444-794183314B77}"/>
          </ac:spMkLst>
        </pc:spChg>
        <pc:spChg chg="add mod ord">
          <ac:chgData name="Marie Astrid ROHEL" userId="bfabf854-51b0-4b8d-9daf-88e72c1ca906" providerId="ADAL" clId="{7D305D63-230D-41A0-9725-030920B0BFB4}" dt="2023-05-30T10:54:46.146" v="92" actId="1035"/>
          <ac:spMkLst>
            <pc:docMk/>
            <pc:sldMk cId="1593713388" sldId="257"/>
            <ac:spMk id="10" creationId="{AAE4C806-7D68-8F16-B6C7-E09571AA6979}"/>
          </ac:spMkLst>
        </pc:spChg>
        <pc:spChg chg="add mod">
          <ac:chgData name="Marie Astrid ROHEL" userId="bfabf854-51b0-4b8d-9daf-88e72c1ca906" providerId="ADAL" clId="{7D305D63-230D-41A0-9725-030920B0BFB4}" dt="2023-05-30T11:01:59.145" v="154" actId="1076"/>
          <ac:spMkLst>
            <pc:docMk/>
            <pc:sldMk cId="1593713388" sldId="257"/>
            <ac:spMk id="22" creationId="{FD98B41F-A1A3-8AA3-F382-801BF4EB3414}"/>
          </ac:spMkLst>
        </pc:spChg>
        <pc:spChg chg="add mod">
          <ac:chgData name="Marie Astrid ROHEL" userId="bfabf854-51b0-4b8d-9daf-88e72c1ca906" providerId="ADAL" clId="{7D305D63-230D-41A0-9725-030920B0BFB4}" dt="2023-05-30T11:01:52.205" v="151" actId="1076"/>
          <ac:spMkLst>
            <pc:docMk/>
            <pc:sldMk cId="1593713388" sldId="257"/>
            <ac:spMk id="23" creationId="{01DBC77D-8744-2E7F-158E-DFD455DF46D4}"/>
          </ac:spMkLst>
        </pc:spChg>
        <pc:spChg chg="add mod">
          <ac:chgData name="Marie Astrid ROHEL" userId="bfabf854-51b0-4b8d-9daf-88e72c1ca906" providerId="ADAL" clId="{7D305D63-230D-41A0-9725-030920B0BFB4}" dt="2023-05-30T11:01:54.998" v="153" actId="1076"/>
          <ac:spMkLst>
            <pc:docMk/>
            <pc:sldMk cId="1593713388" sldId="257"/>
            <ac:spMk id="24" creationId="{45F0D9F0-7DC8-189C-D4DC-0CB80C60079B}"/>
          </ac:spMkLst>
        </pc:spChg>
        <pc:picChg chg="add del">
          <ac:chgData name="Marie Astrid ROHEL" userId="bfabf854-51b0-4b8d-9daf-88e72c1ca906" providerId="ADAL" clId="{7D305D63-230D-41A0-9725-030920B0BFB4}" dt="2023-05-30T10:50:13.958" v="19" actId="478"/>
          <ac:picMkLst>
            <pc:docMk/>
            <pc:sldMk cId="1593713388" sldId="257"/>
            <ac:picMk id="4" creationId="{0B6E4A38-392E-BB48-41B2-F8AD18EB9C53}"/>
          </ac:picMkLst>
        </pc:picChg>
        <pc:picChg chg="del">
          <ac:chgData name="Marie Astrid ROHEL" userId="bfabf854-51b0-4b8d-9daf-88e72c1ca906" providerId="ADAL" clId="{7D305D63-230D-41A0-9725-030920B0BFB4}" dt="2023-05-30T10:50:20.059" v="22" actId="478"/>
          <ac:picMkLst>
            <pc:docMk/>
            <pc:sldMk cId="1593713388" sldId="257"/>
            <ac:picMk id="5" creationId="{DF1B586C-6790-BE3D-4FE9-F088ECF2B4E4}"/>
          </ac:picMkLst>
        </pc:picChg>
        <pc:picChg chg="add del mod">
          <ac:chgData name="Marie Astrid ROHEL" userId="bfabf854-51b0-4b8d-9daf-88e72c1ca906" providerId="ADAL" clId="{7D305D63-230D-41A0-9725-030920B0BFB4}" dt="2023-05-30T10:50:42.717" v="30" actId="478"/>
          <ac:picMkLst>
            <pc:docMk/>
            <pc:sldMk cId="1593713388" sldId="257"/>
            <ac:picMk id="7" creationId="{3922DA88-47FE-2277-E230-61DB781F232B}"/>
          </ac:picMkLst>
        </pc:picChg>
        <pc:picChg chg="add del mod">
          <ac:chgData name="Marie Astrid ROHEL" userId="bfabf854-51b0-4b8d-9daf-88e72c1ca906" providerId="ADAL" clId="{7D305D63-230D-41A0-9725-030920B0BFB4}" dt="2023-05-30T10:58:44.250" v="132" actId="478"/>
          <ac:picMkLst>
            <pc:docMk/>
            <pc:sldMk cId="1593713388" sldId="257"/>
            <ac:picMk id="16" creationId="{E75DEB0C-7AEF-D28A-903A-9E00510C0C2B}"/>
          </ac:picMkLst>
        </pc:picChg>
        <pc:picChg chg="add del mod">
          <ac:chgData name="Marie Astrid ROHEL" userId="bfabf854-51b0-4b8d-9daf-88e72c1ca906" providerId="ADAL" clId="{7D305D63-230D-41A0-9725-030920B0BFB4}" dt="2023-05-30T11:00:51.411" v="135" actId="478"/>
          <ac:picMkLst>
            <pc:docMk/>
            <pc:sldMk cId="1593713388" sldId="257"/>
            <ac:picMk id="17" creationId="{C8B1AD31-6885-1382-07C9-8CB278A97672}"/>
          </ac:picMkLst>
        </pc:picChg>
        <pc:picChg chg="add mod">
          <ac:chgData name="Marie Astrid ROHEL" userId="bfabf854-51b0-4b8d-9daf-88e72c1ca906" providerId="ADAL" clId="{7D305D63-230D-41A0-9725-030920B0BFB4}" dt="2023-05-30T11:01:27.613" v="140" actId="1076"/>
          <ac:picMkLst>
            <pc:docMk/>
            <pc:sldMk cId="1593713388" sldId="257"/>
            <ac:picMk id="18" creationId="{EDBB6762-2B2D-EAE7-F342-BAE66E5D5A8F}"/>
          </ac:picMkLst>
        </pc:picChg>
        <pc:picChg chg="add mod">
          <ac:chgData name="Marie Astrid ROHEL" userId="bfabf854-51b0-4b8d-9daf-88e72c1ca906" providerId="ADAL" clId="{7D305D63-230D-41A0-9725-030920B0BFB4}" dt="2023-05-30T11:01:32.198" v="142" actId="1076"/>
          <ac:picMkLst>
            <pc:docMk/>
            <pc:sldMk cId="1593713388" sldId="257"/>
            <ac:picMk id="19" creationId="{B6E77173-2770-306A-2AED-3A59C5FFAB91}"/>
          </ac:picMkLst>
        </pc:picChg>
        <pc:picChg chg="add mod">
          <ac:chgData name="Marie Astrid ROHEL" userId="bfabf854-51b0-4b8d-9daf-88e72c1ca906" providerId="ADAL" clId="{7D305D63-230D-41A0-9725-030920B0BFB4}" dt="2023-05-30T11:01:34.698" v="144" actId="1076"/>
          <ac:picMkLst>
            <pc:docMk/>
            <pc:sldMk cId="1593713388" sldId="257"/>
            <ac:picMk id="20" creationId="{B04B4DA9-92FB-F164-5175-2D266277143E}"/>
          </ac:picMkLst>
        </pc:picChg>
        <pc:picChg chg="add mod">
          <ac:chgData name="Marie Astrid ROHEL" userId="bfabf854-51b0-4b8d-9daf-88e72c1ca906" providerId="ADAL" clId="{7D305D63-230D-41A0-9725-030920B0BFB4}" dt="2023-05-30T11:01:41.198" v="146" actId="1076"/>
          <ac:picMkLst>
            <pc:docMk/>
            <pc:sldMk cId="1593713388" sldId="257"/>
            <ac:picMk id="21" creationId="{5929EA14-E2E5-B5DD-0018-AA9F94278147}"/>
          </ac:picMkLst>
        </pc:picChg>
        <pc:cxnChg chg="add mod">
          <ac:chgData name="Marie Astrid ROHEL" userId="bfabf854-51b0-4b8d-9daf-88e72c1ca906" providerId="ADAL" clId="{7D305D63-230D-41A0-9725-030920B0BFB4}" dt="2023-05-30T10:53:34.455" v="59" actId="1582"/>
          <ac:cxnSpMkLst>
            <pc:docMk/>
            <pc:sldMk cId="1593713388" sldId="257"/>
            <ac:cxnSpMk id="12" creationId="{733605D4-022A-F9DC-D72A-FB9ACA381CA6}"/>
          </ac:cxnSpMkLst>
        </pc:cxnChg>
      </pc:sldChg>
      <pc:sldChg chg="addSp delSp modSp mod">
        <pc:chgData name="Marie Astrid ROHEL" userId="bfabf854-51b0-4b8d-9daf-88e72c1ca906" providerId="ADAL" clId="{7D305D63-230D-41A0-9725-030920B0BFB4}" dt="2023-05-30T10:55:36.844" v="105"/>
        <pc:sldMkLst>
          <pc:docMk/>
          <pc:sldMk cId="514986336" sldId="258"/>
        </pc:sldMkLst>
        <pc:spChg chg="del mod">
          <ac:chgData name="Marie Astrid ROHEL" userId="bfabf854-51b0-4b8d-9daf-88e72c1ca906" providerId="ADAL" clId="{7D305D63-230D-41A0-9725-030920B0BFB4}" dt="2023-05-30T10:55:29.398" v="103" actId="478"/>
          <ac:spMkLst>
            <pc:docMk/>
            <pc:sldMk cId="514986336" sldId="258"/>
            <ac:spMk id="2" creationId="{1AA463CE-E545-3A8C-7C7D-EDFB31F84B67}"/>
          </ac:spMkLst>
        </pc:spChg>
        <pc:spChg chg="mod">
          <ac:chgData name="Marie Astrid ROHEL" userId="bfabf854-51b0-4b8d-9daf-88e72c1ca906" providerId="ADAL" clId="{7D305D63-230D-41A0-9725-030920B0BFB4}" dt="2023-05-30T10:55:17.633" v="101" actId="2711"/>
          <ac:spMkLst>
            <pc:docMk/>
            <pc:sldMk cId="514986336" sldId="258"/>
            <ac:spMk id="3" creationId="{AA4AB233-DD3D-E8EB-9626-3125DC2BFC8A}"/>
          </ac:spMkLst>
        </pc:spChg>
        <pc:spChg chg="mod">
          <ac:chgData name="Marie Astrid ROHEL" userId="bfabf854-51b0-4b8d-9daf-88e72c1ca906" providerId="ADAL" clId="{7D305D63-230D-41A0-9725-030920B0BFB4}" dt="2023-05-30T10:55:20.974" v="102" actId="2711"/>
          <ac:spMkLst>
            <pc:docMk/>
            <pc:sldMk cId="514986336" sldId="258"/>
            <ac:spMk id="4" creationId="{E8DE3C80-A29E-DAEE-54E4-44AE66C86EB8}"/>
          </ac:spMkLst>
        </pc:spChg>
        <pc:spChg chg="add mod">
          <ac:chgData name="Marie Astrid ROHEL" userId="bfabf854-51b0-4b8d-9daf-88e72c1ca906" providerId="ADAL" clId="{7D305D63-230D-41A0-9725-030920B0BFB4}" dt="2023-05-30T10:55:36.844" v="105"/>
          <ac:spMkLst>
            <pc:docMk/>
            <pc:sldMk cId="514986336" sldId="258"/>
            <ac:spMk id="8" creationId="{287D93DF-8D48-5379-158F-8FF5733549D2}"/>
          </ac:spMkLst>
        </pc:spChg>
        <pc:picChg chg="del">
          <ac:chgData name="Marie Astrid ROHEL" userId="bfabf854-51b0-4b8d-9daf-88e72c1ca906" providerId="ADAL" clId="{7D305D63-230D-41A0-9725-030920B0BFB4}" dt="2023-05-30T10:55:08.235" v="99" actId="478"/>
          <ac:picMkLst>
            <pc:docMk/>
            <pc:sldMk cId="514986336" sldId="258"/>
            <ac:picMk id="5" creationId="{5023BD09-98C6-C780-0979-15E7230E2E69}"/>
          </ac:picMkLst>
        </pc:picChg>
        <pc:picChg chg="del">
          <ac:chgData name="Marie Astrid ROHEL" userId="bfabf854-51b0-4b8d-9daf-88e72c1ca906" providerId="ADAL" clId="{7D305D63-230D-41A0-9725-030920B0BFB4}" dt="2023-05-30T10:55:07.547" v="98" actId="478"/>
          <ac:picMkLst>
            <pc:docMk/>
            <pc:sldMk cId="514986336" sldId="258"/>
            <ac:picMk id="6" creationId="{B6ADA48F-E369-F5A9-FC06-1D13D0738DB3}"/>
          </ac:picMkLst>
        </pc:picChg>
        <pc:cxnChg chg="add mod">
          <ac:chgData name="Marie Astrid ROHEL" userId="bfabf854-51b0-4b8d-9daf-88e72c1ca906" providerId="ADAL" clId="{7D305D63-230D-41A0-9725-030920B0BFB4}" dt="2023-05-30T10:55:36.844" v="105"/>
          <ac:cxnSpMkLst>
            <pc:docMk/>
            <pc:sldMk cId="514986336" sldId="258"/>
            <ac:cxnSpMk id="7" creationId="{8BF06B9E-9F1D-2B91-EE3B-DB7618E89B78}"/>
          </ac:cxnSpMkLst>
        </pc:cxnChg>
      </pc:sldChg>
      <pc:sldChg chg="addSp delSp modSp mod">
        <pc:chgData name="Marie Astrid ROHEL" userId="bfabf854-51b0-4b8d-9daf-88e72c1ca906" providerId="ADAL" clId="{7D305D63-230D-41A0-9725-030920B0BFB4}" dt="2023-05-30T10:55:35.334" v="104"/>
        <pc:sldMkLst>
          <pc:docMk/>
          <pc:sldMk cId="726718103" sldId="259"/>
        </pc:sldMkLst>
        <pc:spChg chg="mod">
          <ac:chgData name="Marie Astrid ROHEL" userId="bfabf854-51b0-4b8d-9daf-88e72c1ca906" providerId="ADAL" clId="{7D305D63-230D-41A0-9725-030920B0BFB4}" dt="2023-05-30T10:55:00.801" v="96" actId="2711"/>
          <ac:spMkLst>
            <pc:docMk/>
            <pc:sldMk cId="726718103" sldId="259"/>
            <ac:spMk id="2" creationId="{177B8E51-54C3-093D-4230-B58D133FE06F}"/>
          </ac:spMkLst>
        </pc:spChg>
        <pc:spChg chg="mod">
          <ac:chgData name="Marie Astrid ROHEL" userId="bfabf854-51b0-4b8d-9daf-88e72c1ca906" providerId="ADAL" clId="{7D305D63-230D-41A0-9725-030920B0BFB4}" dt="2023-05-30T10:55:05.422" v="97" actId="2711"/>
          <ac:spMkLst>
            <pc:docMk/>
            <pc:sldMk cId="726718103" sldId="259"/>
            <ac:spMk id="3" creationId="{37295F2B-2342-762C-3B40-5331F50B1880}"/>
          </ac:spMkLst>
        </pc:spChg>
        <pc:spChg chg="add mod">
          <ac:chgData name="Marie Astrid ROHEL" userId="bfabf854-51b0-4b8d-9daf-88e72c1ca906" providerId="ADAL" clId="{7D305D63-230D-41A0-9725-030920B0BFB4}" dt="2023-05-30T10:55:35.334" v="104"/>
          <ac:spMkLst>
            <pc:docMk/>
            <pc:sldMk cId="726718103" sldId="259"/>
            <ac:spMk id="7" creationId="{4B7C69A1-22FD-4B94-8B75-F6E7DC03E9FD}"/>
          </ac:spMkLst>
        </pc:spChg>
        <pc:picChg chg="del">
          <ac:chgData name="Marie Astrid ROHEL" userId="bfabf854-51b0-4b8d-9daf-88e72c1ca906" providerId="ADAL" clId="{7D305D63-230D-41A0-9725-030920B0BFB4}" dt="2023-05-30T10:54:55.866" v="95" actId="478"/>
          <ac:picMkLst>
            <pc:docMk/>
            <pc:sldMk cId="726718103" sldId="259"/>
            <ac:picMk id="4" creationId="{8F55CBD1-839B-6DEC-1B5D-DA5918151434}"/>
          </ac:picMkLst>
        </pc:picChg>
        <pc:picChg chg="del">
          <ac:chgData name="Marie Astrid ROHEL" userId="bfabf854-51b0-4b8d-9daf-88e72c1ca906" providerId="ADAL" clId="{7D305D63-230D-41A0-9725-030920B0BFB4}" dt="2023-05-30T10:54:54.983" v="94" actId="478"/>
          <ac:picMkLst>
            <pc:docMk/>
            <pc:sldMk cId="726718103" sldId="259"/>
            <ac:picMk id="5" creationId="{5C15FDE1-2EA4-CD87-140C-EB9D0E3E2456}"/>
          </ac:picMkLst>
        </pc:picChg>
        <pc:cxnChg chg="add mod">
          <ac:chgData name="Marie Astrid ROHEL" userId="bfabf854-51b0-4b8d-9daf-88e72c1ca906" providerId="ADAL" clId="{7D305D63-230D-41A0-9725-030920B0BFB4}" dt="2023-05-30T10:55:35.334" v="104"/>
          <ac:cxnSpMkLst>
            <pc:docMk/>
            <pc:sldMk cId="726718103" sldId="259"/>
            <ac:cxnSpMk id="6" creationId="{FD79BD19-E2D3-7C69-2A83-C21734DCDBEC}"/>
          </ac:cxnSpMkLst>
        </pc:cxnChg>
      </pc:sldChg>
      <pc:sldChg chg="addSp delSp modSp new mod">
        <pc:chgData name="Marie Astrid ROHEL" userId="bfabf854-51b0-4b8d-9daf-88e72c1ca906" providerId="ADAL" clId="{7D305D63-230D-41A0-9725-030920B0BFB4}" dt="2023-05-30T10:57:46.086" v="126" actId="2711"/>
        <pc:sldMkLst>
          <pc:docMk/>
          <pc:sldMk cId="1826781965" sldId="260"/>
        </pc:sldMkLst>
        <pc:spChg chg="mod">
          <ac:chgData name="Marie Astrid ROHEL" userId="bfabf854-51b0-4b8d-9daf-88e72c1ca906" providerId="ADAL" clId="{7D305D63-230D-41A0-9725-030920B0BFB4}" dt="2023-05-30T10:57:42.818" v="125" actId="2711"/>
          <ac:spMkLst>
            <pc:docMk/>
            <pc:sldMk cId="1826781965" sldId="260"/>
            <ac:spMk id="2" creationId="{2855D504-987D-D4F7-A77F-50750EF12054}"/>
          </ac:spMkLst>
        </pc:spChg>
        <pc:spChg chg="mod">
          <ac:chgData name="Marie Astrid ROHEL" userId="bfabf854-51b0-4b8d-9daf-88e72c1ca906" providerId="ADAL" clId="{7D305D63-230D-41A0-9725-030920B0BFB4}" dt="2023-05-30T10:57:46.086" v="126" actId="2711"/>
          <ac:spMkLst>
            <pc:docMk/>
            <pc:sldMk cId="1826781965" sldId="260"/>
            <ac:spMk id="3" creationId="{CD9E79B5-05A0-D9D6-6307-2928723B7E72}"/>
          </ac:spMkLst>
        </pc:spChg>
        <pc:spChg chg="add mod">
          <ac:chgData name="Marie Astrid ROHEL" userId="bfabf854-51b0-4b8d-9daf-88e72c1ca906" providerId="ADAL" clId="{7D305D63-230D-41A0-9725-030920B0BFB4}" dt="2023-05-30T10:57:37.918" v="124"/>
          <ac:spMkLst>
            <pc:docMk/>
            <pc:sldMk cId="1826781965" sldId="260"/>
            <ac:spMk id="6" creationId="{3528C26F-A422-5694-80C3-F6EFF270F216}"/>
          </ac:spMkLst>
        </pc:spChg>
        <pc:picChg chg="add del mod">
          <ac:chgData name="Marie Astrid ROHEL" userId="bfabf854-51b0-4b8d-9daf-88e72c1ca906" providerId="ADAL" clId="{7D305D63-230D-41A0-9725-030920B0BFB4}" dt="2023-05-30T10:57:33.501" v="123"/>
          <ac:picMkLst>
            <pc:docMk/>
            <pc:sldMk cId="1826781965" sldId="260"/>
            <ac:picMk id="4" creationId="{AEE07DFD-3E2C-71F6-2849-05C516247E0E}"/>
          </ac:picMkLst>
        </pc:picChg>
        <pc:cxnChg chg="add mod">
          <ac:chgData name="Marie Astrid ROHEL" userId="bfabf854-51b0-4b8d-9daf-88e72c1ca906" providerId="ADAL" clId="{7D305D63-230D-41A0-9725-030920B0BFB4}" dt="2023-05-30T10:57:37.918" v="124"/>
          <ac:cxnSpMkLst>
            <pc:docMk/>
            <pc:sldMk cId="1826781965" sldId="260"/>
            <ac:cxnSpMk id="5" creationId="{DCE0DF35-838D-8623-BFA8-587ACF3D851E}"/>
          </ac:cxnSpMkLst>
        </pc:cxnChg>
      </pc:sldChg>
      <pc:sldChg chg="addSp delSp modSp new mod">
        <pc:chgData name="Marie Astrid ROHEL" userId="bfabf854-51b0-4b8d-9daf-88e72c1ca906" providerId="ADAL" clId="{7D305D63-230D-41A0-9725-030920B0BFB4}" dt="2023-05-30T11:04:33.654" v="190" actId="1076"/>
        <pc:sldMkLst>
          <pc:docMk/>
          <pc:sldMk cId="621628752" sldId="261"/>
        </pc:sldMkLst>
        <pc:spChg chg="del">
          <ac:chgData name="Marie Astrid ROHEL" userId="bfabf854-51b0-4b8d-9daf-88e72c1ca906" providerId="ADAL" clId="{7D305D63-230D-41A0-9725-030920B0BFB4}" dt="2023-05-30T11:02:51.479" v="161" actId="478"/>
          <ac:spMkLst>
            <pc:docMk/>
            <pc:sldMk cId="621628752" sldId="261"/>
            <ac:spMk id="2" creationId="{1F4DD2AC-DDC1-F78E-7BDD-61E6540BEAD1}"/>
          </ac:spMkLst>
        </pc:spChg>
        <pc:spChg chg="del mod">
          <ac:chgData name="Marie Astrid ROHEL" userId="bfabf854-51b0-4b8d-9daf-88e72c1ca906" providerId="ADAL" clId="{7D305D63-230D-41A0-9725-030920B0BFB4}" dt="2023-05-30T11:03:47.550" v="180"/>
          <ac:spMkLst>
            <pc:docMk/>
            <pc:sldMk cId="621628752" sldId="261"/>
            <ac:spMk id="3" creationId="{A3AD326A-9186-0221-5504-F7FF5CAE2F91}"/>
          </ac:spMkLst>
        </pc:spChg>
        <pc:spChg chg="add mod">
          <ac:chgData name="Marie Astrid ROHEL" userId="bfabf854-51b0-4b8d-9daf-88e72c1ca906" providerId="ADAL" clId="{7D305D63-230D-41A0-9725-030920B0BFB4}" dt="2023-05-30T11:04:30.298" v="189" actId="1076"/>
          <ac:spMkLst>
            <pc:docMk/>
            <pc:sldMk cId="621628752" sldId="261"/>
            <ac:spMk id="5" creationId="{C189695D-569C-3C46-9CD9-ACA84BE871AB}"/>
          </ac:spMkLst>
        </pc:spChg>
        <pc:spChg chg="add mod">
          <ac:chgData name="Marie Astrid ROHEL" userId="bfabf854-51b0-4b8d-9daf-88e72c1ca906" providerId="ADAL" clId="{7D305D63-230D-41A0-9725-030920B0BFB4}" dt="2023-05-30T11:04:33.654" v="190" actId="1076"/>
          <ac:spMkLst>
            <pc:docMk/>
            <pc:sldMk cId="621628752" sldId="261"/>
            <ac:spMk id="8" creationId="{1962EBB0-AFF4-6516-44A7-2AC822B948D0}"/>
          </ac:spMkLst>
        </pc:spChg>
        <pc:picChg chg="add del mod ord">
          <ac:chgData name="Marie Astrid ROHEL" userId="bfabf854-51b0-4b8d-9daf-88e72c1ca906" providerId="ADAL" clId="{7D305D63-230D-41A0-9725-030920B0BFB4}" dt="2023-05-30T11:04:18.944" v="188" actId="1076"/>
          <ac:picMkLst>
            <pc:docMk/>
            <pc:sldMk cId="621628752" sldId="261"/>
            <ac:picMk id="4" creationId="{CDFCB5F7-13ED-5D41-F136-34A2340175FC}"/>
          </ac:picMkLst>
        </pc:picChg>
        <pc:picChg chg="add mod">
          <ac:chgData name="Marie Astrid ROHEL" userId="bfabf854-51b0-4b8d-9daf-88e72c1ca906" providerId="ADAL" clId="{7D305D63-230D-41A0-9725-030920B0BFB4}" dt="2023-05-30T11:04:30.298" v="189" actId="1076"/>
          <ac:picMkLst>
            <pc:docMk/>
            <pc:sldMk cId="621628752" sldId="261"/>
            <ac:picMk id="7" creationId="{0C6E0D7A-90D1-4935-B3AB-845E342888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F07FC-0FA8-4D9B-A739-4ED84B30465A}" type="datetimeFigureOut">
              <a:rPr lang="fr-FR" smtClean="0"/>
              <a:t>24/09/2023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54B24-3BEC-47BB-989D-FEAD421C4C2A}" type="slidenum">
              <a:rPr lang="fr-FR" smtClean="0"/>
              <a:t>‹N°›</a:t>
            </a:fld>
            <a:endParaRPr lang="fr-FR" dirty="0"/>
          </a:p>
        </p:txBody>
      </p:sp>
    </p:spTree>
    <p:extLst>
      <p:ext uri="{BB962C8B-B14F-4D97-AF65-F5344CB8AC3E}">
        <p14:creationId xmlns:p14="http://schemas.microsoft.com/office/powerpoint/2010/main" val="104742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74B28A4-77FA-CC53-2399-B9303EFD32B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0CB71903-1D2D-6622-C8A7-00B31F988D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8B60E8F4-AD83-3375-A4BC-D115E9E37A52}"/>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5" name="Espace réservé du pied de page 4">
            <a:extLst>
              <a:ext uri="{FF2B5EF4-FFF2-40B4-BE49-F238E27FC236}">
                <a16:creationId xmlns="" xmlns:a16="http://schemas.microsoft.com/office/drawing/2014/main" id="{2CF440DE-2A63-2049-B266-B8EF4C5E0EA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3755DF89-A56E-6E2C-934D-4413262E76FB}"/>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251365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3E2925E-F567-65D2-A2BB-F8DF81F9E08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7BEB86E3-17A2-B1C1-236E-E9767D55A3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CC06A585-3991-30B7-0123-AD10D5930E1C}"/>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5" name="Espace réservé du pied de page 4">
            <a:extLst>
              <a:ext uri="{FF2B5EF4-FFF2-40B4-BE49-F238E27FC236}">
                <a16:creationId xmlns="" xmlns:a16="http://schemas.microsoft.com/office/drawing/2014/main" id="{D4300C9F-E47A-089B-2E2C-829A77B269F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34767CE4-ED30-96C8-EB7F-4557A9A869FF}"/>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393947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3BEC67EE-8392-ED1D-F937-E44E6E973E2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D4C8342C-226E-DF01-A98D-820D52AF431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98905072-0CCD-D6E0-C27D-8A35EF4CE536}"/>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5" name="Espace réservé du pied de page 4">
            <a:extLst>
              <a:ext uri="{FF2B5EF4-FFF2-40B4-BE49-F238E27FC236}">
                <a16:creationId xmlns="" xmlns:a16="http://schemas.microsoft.com/office/drawing/2014/main" id="{DED17687-73B2-C4C7-4EDF-C3CB38227A8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E6E83703-ABC3-D774-28BA-62D7B5813219}"/>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65041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EA1442F-E528-209B-D46C-6B3F764D22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198E4712-EF33-CA4C-62B4-D161CBC1A65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22CE1C2-2A13-258D-684C-A4575DFBCF9B}"/>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5" name="Espace réservé du pied de page 4">
            <a:extLst>
              <a:ext uri="{FF2B5EF4-FFF2-40B4-BE49-F238E27FC236}">
                <a16:creationId xmlns="" xmlns:a16="http://schemas.microsoft.com/office/drawing/2014/main" id="{DEF2E62D-95B1-132B-AC1B-25D0618A6A3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20C67441-CDDE-1DBA-8437-E25831DC1792}"/>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333969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C313203-D446-ACE8-98DE-82B9A97842E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9AF2C373-6A0B-53A9-27E5-8B4EC02789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99BF7A0-3558-EDB0-9087-52EC063385EC}"/>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5" name="Espace réservé du pied de page 4">
            <a:extLst>
              <a:ext uri="{FF2B5EF4-FFF2-40B4-BE49-F238E27FC236}">
                <a16:creationId xmlns="" xmlns:a16="http://schemas.microsoft.com/office/drawing/2014/main" id="{3418D75A-3563-A8E7-D8C8-CFA26134708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51632CD5-E607-D4FD-4E4F-619BE69C5AF5}"/>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421540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0AE8F03-B498-5D0D-F526-12B8336464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A07443BB-CF6A-FFC1-1376-B47D69F2A1B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A364982E-C1F0-A79F-AAA4-1450C060D1E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DEA388DA-C988-8E27-E326-60DEBB06ECDB}"/>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6" name="Espace réservé du pied de page 5">
            <a:extLst>
              <a:ext uri="{FF2B5EF4-FFF2-40B4-BE49-F238E27FC236}">
                <a16:creationId xmlns="" xmlns:a16="http://schemas.microsoft.com/office/drawing/2014/main" id="{ED35BD2E-75A2-F06A-12D8-5F636444211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 xmlns:a16="http://schemas.microsoft.com/office/drawing/2014/main" id="{D931DD66-7769-D06A-AC0E-72C2F56EEF1F}"/>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107561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8B1264D-257E-A94B-A565-430B0183DEB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F165D3CB-DBD0-FDD1-BACD-602A0E24D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B812F721-7053-4E94-8F78-ED03F81C73D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088D1034-925B-3AA0-28AD-BD3273CF8A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D6F3679F-B8E6-3B21-BECF-003E982CBBC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1BB9275D-A758-86D0-6DB2-A4E264335202}"/>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8" name="Espace réservé du pied de page 7">
            <a:extLst>
              <a:ext uri="{FF2B5EF4-FFF2-40B4-BE49-F238E27FC236}">
                <a16:creationId xmlns="" xmlns:a16="http://schemas.microsoft.com/office/drawing/2014/main" id="{4E29DB04-DA32-FFC5-ACAD-9CD047274DC5}"/>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 xmlns:a16="http://schemas.microsoft.com/office/drawing/2014/main" id="{67FF2240-0E0B-A584-9AA8-E04C8E79BA0D}"/>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190823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A465D5B-061A-747D-CACF-83706A0D9A6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006B4A52-CE72-8DFE-7306-2D82E0F39D4B}"/>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4" name="Espace réservé du pied de page 3">
            <a:extLst>
              <a:ext uri="{FF2B5EF4-FFF2-40B4-BE49-F238E27FC236}">
                <a16:creationId xmlns="" xmlns:a16="http://schemas.microsoft.com/office/drawing/2014/main" id="{1191D773-95A8-91B8-2DE3-F05ABE7F254C}"/>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 xmlns:a16="http://schemas.microsoft.com/office/drawing/2014/main" id="{D886EA4F-9C90-6166-485D-6A52B06371CC}"/>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347908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08DC213F-29B1-5AEF-49C1-EC1462992A2E}"/>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3" name="Espace réservé du pied de page 2">
            <a:extLst>
              <a:ext uri="{FF2B5EF4-FFF2-40B4-BE49-F238E27FC236}">
                <a16:creationId xmlns="" xmlns:a16="http://schemas.microsoft.com/office/drawing/2014/main" id="{61E64100-1B77-1920-2EB2-6EC4E5B9AAC0}"/>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 xmlns:a16="http://schemas.microsoft.com/office/drawing/2014/main" id="{67214878-21C0-8F58-86BE-FFB1F3D5F847}"/>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364985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0D121DB-6DC5-9A39-23C0-FC44114994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A71BDDC5-25DC-A8E1-27CF-93A8A3D296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79E9432C-F425-F9A4-CFEE-84067AA3F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725866CB-46BB-EBC8-A558-65556B76A77A}"/>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6" name="Espace réservé du pied de page 5">
            <a:extLst>
              <a:ext uri="{FF2B5EF4-FFF2-40B4-BE49-F238E27FC236}">
                <a16:creationId xmlns="" xmlns:a16="http://schemas.microsoft.com/office/drawing/2014/main" id="{BC864213-7C27-9213-C33F-F0605086BFB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 xmlns:a16="http://schemas.microsoft.com/office/drawing/2014/main" id="{BC7382C2-EF56-AD75-67D3-DE7728D5875F}"/>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59399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652378B-FE30-29BE-886D-0D46FB33A3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0CCA71CD-6D4B-C74E-CEAE-9B8787E36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 xmlns:a16="http://schemas.microsoft.com/office/drawing/2014/main" id="{7EBE52A2-C50B-0617-B2B0-8EACF8354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915F3A92-8B9F-21E7-E7BD-4A1C6547B390}"/>
              </a:ext>
            </a:extLst>
          </p:cNvPr>
          <p:cNvSpPr>
            <a:spLocks noGrp="1"/>
          </p:cNvSpPr>
          <p:nvPr>
            <p:ph type="dt" sz="half" idx="10"/>
          </p:nvPr>
        </p:nvSpPr>
        <p:spPr/>
        <p:txBody>
          <a:bodyPr/>
          <a:lstStyle/>
          <a:p>
            <a:fld id="{479B30A5-828C-4AF8-B1DC-0A9C0A6898F7}" type="datetimeFigureOut">
              <a:rPr lang="fr-FR" smtClean="0"/>
              <a:t>24/09/2023</a:t>
            </a:fld>
            <a:endParaRPr lang="fr-FR" dirty="0"/>
          </a:p>
        </p:txBody>
      </p:sp>
      <p:sp>
        <p:nvSpPr>
          <p:cNvPr id="6" name="Espace réservé du pied de page 5">
            <a:extLst>
              <a:ext uri="{FF2B5EF4-FFF2-40B4-BE49-F238E27FC236}">
                <a16:creationId xmlns="" xmlns:a16="http://schemas.microsoft.com/office/drawing/2014/main" id="{74EF2885-9F44-A239-BA35-744B32E30E4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 xmlns:a16="http://schemas.microsoft.com/office/drawing/2014/main" id="{8F9DAB44-9F41-16A4-113E-2F5B7FA4F736}"/>
              </a:ext>
            </a:extLst>
          </p:cNvPr>
          <p:cNvSpPr>
            <a:spLocks noGrp="1"/>
          </p:cNvSpPr>
          <p:nvPr>
            <p:ph type="sldNum" sz="quarter" idx="12"/>
          </p:nvPr>
        </p:nvSpPr>
        <p:spPr/>
        <p:txBody>
          <a:bodyPr/>
          <a:lstStyle/>
          <a:p>
            <a:fld id="{F9D8B6EB-0D7F-40D4-978A-EB3ADF00ACDF}" type="slidenum">
              <a:rPr lang="fr-FR" smtClean="0"/>
              <a:t>‹N°›</a:t>
            </a:fld>
            <a:endParaRPr lang="fr-FR" dirty="0"/>
          </a:p>
        </p:txBody>
      </p:sp>
    </p:spTree>
    <p:extLst>
      <p:ext uri="{BB962C8B-B14F-4D97-AF65-F5344CB8AC3E}">
        <p14:creationId xmlns:p14="http://schemas.microsoft.com/office/powerpoint/2010/main" val="218231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44028438-EE89-EDAE-EA38-0CF7AE478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7D1EC45B-63D2-C720-4DEB-3C04EA69D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DF8DC80-36BA-8BB7-2507-AB1F1DBE3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B30A5-828C-4AF8-B1DC-0A9C0A6898F7}" type="datetimeFigureOut">
              <a:rPr lang="fr-FR" smtClean="0"/>
              <a:t>24/09/2023</a:t>
            </a:fld>
            <a:endParaRPr lang="fr-FR" dirty="0"/>
          </a:p>
        </p:txBody>
      </p:sp>
      <p:sp>
        <p:nvSpPr>
          <p:cNvPr id="5" name="Espace réservé du pied de page 4">
            <a:extLst>
              <a:ext uri="{FF2B5EF4-FFF2-40B4-BE49-F238E27FC236}">
                <a16:creationId xmlns="" xmlns:a16="http://schemas.microsoft.com/office/drawing/2014/main" id="{88C6EA0F-ED01-3586-C264-49210BF34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 xmlns:a16="http://schemas.microsoft.com/office/drawing/2014/main" id="{1B884861-4281-082B-D9F1-B5663C036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8B6EB-0D7F-40D4-978A-EB3ADF00ACDF}" type="slidenum">
              <a:rPr lang="fr-FR" smtClean="0"/>
              <a:t>‹N°›</a:t>
            </a:fld>
            <a:endParaRPr lang="fr-FR" dirty="0"/>
          </a:p>
        </p:txBody>
      </p:sp>
    </p:spTree>
    <p:extLst>
      <p:ext uri="{BB962C8B-B14F-4D97-AF65-F5344CB8AC3E}">
        <p14:creationId xmlns:p14="http://schemas.microsoft.com/office/powerpoint/2010/main" val="47157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rte de visite, Police, capture d’écran&#10;&#10;Description générée automatiquement">
            <a:extLst>
              <a:ext uri="{FF2B5EF4-FFF2-40B4-BE49-F238E27FC236}">
                <a16:creationId xmlns="" xmlns:a16="http://schemas.microsoft.com/office/drawing/2014/main" id="{BB87F082-127E-E389-F120-2B8A3E4B6B6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 b="98981" l="2396" r="99115">
                        <a14:foregroundMark x1="4948" y1="6111" x2="2396" y2="9630"/>
                        <a14:foregroundMark x1="99115" y1="83704" x2="93854" y2="94074"/>
                        <a14:foregroundMark x1="18125" y1="741" x2="18385" y2="463"/>
                        <a14:foregroundMark x1="20313" y1="93" x2="20313" y2="93"/>
                        <a14:foregroundMark x1="85469" y1="98611" x2="83594" y2="98981"/>
                        <a14:backgroundMark x1="23073" y1="19444" x2="20885" y2="25463"/>
                        <a14:backgroundMark x1="20885" y1="25463" x2="20833" y2="35741"/>
                        <a14:backgroundMark x1="20833" y1="35741" x2="32552" y2="33611"/>
                      </a14:backgroundRemoval>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ous-titre 3"/>
          <p:cNvSpPr>
            <a:spLocks noGrp="1"/>
          </p:cNvSpPr>
          <p:nvPr>
            <p:ph type="subTitle" idx="1"/>
          </p:nvPr>
        </p:nvSpPr>
        <p:spPr>
          <a:xfrm>
            <a:off x="1244806" y="5202238"/>
            <a:ext cx="9144000" cy="1655762"/>
          </a:xfrm>
        </p:spPr>
        <p:txBody>
          <a:bodyPr/>
          <a:lstStyle/>
          <a:p>
            <a:r>
              <a:rPr lang="fr-FR" sz="3200" b="1" dirty="0">
                <a:solidFill>
                  <a:srgbClr val="257568"/>
                </a:solidFill>
                <a:latin typeface="Chamberi Super Display" panose="02040503080505020303" pitchFamily="18" charset="0"/>
              </a:rPr>
              <a:t>Alliance d’ EHPAD pour soigner la personne dans toute son humanité par l’accompagnement spirituel</a:t>
            </a:r>
            <a:r>
              <a:rPr lang="fr-FR" dirty="0" smtClean="0"/>
              <a:t>.  </a:t>
            </a:r>
            <a:endParaRPr lang="fr-FR"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625" y="1082036"/>
            <a:ext cx="2904750" cy="3486919"/>
          </a:xfrm>
          <a:prstGeom prst="rect">
            <a:avLst/>
          </a:prstGeom>
        </p:spPr>
      </p:pic>
    </p:spTree>
    <p:extLst>
      <p:ext uri="{BB962C8B-B14F-4D97-AF65-F5344CB8AC3E}">
        <p14:creationId xmlns:p14="http://schemas.microsoft.com/office/powerpoint/2010/main" val="95568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1700784" y="649085"/>
            <a:ext cx="8924544" cy="2308324"/>
          </a:xfrm>
          <a:prstGeom prst="rect">
            <a:avLst/>
          </a:prstGeom>
          <a:solidFill>
            <a:schemeClr val="bg1"/>
          </a:solidFill>
        </p:spPr>
        <p:txBody>
          <a:bodyPr wrap="square" rtlCol="0">
            <a:spAutoFit/>
          </a:bodyPr>
          <a:lstStyle/>
          <a:p>
            <a:pPr algn="ctr"/>
            <a:r>
              <a:rPr lang="fr-FR" sz="3200" b="1" dirty="0" smtClean="0">
                <a:solidFill>
                  <a:srgbClr val="257568"/>
                </a:solidFill>
                <a:latin typeface="Chamberi Super Display" panose="02040503080505020303" pitchFamily="18" charset="0"/>
              </a:rPr>
              <a:t>Tenter </a:t>
            </a:r>
            <a:r>
              <a:rPr lang="fr-FR" sz="3200" b="1" dirty="0">
                <a:solidFill>
                  <a:srgbClr val="257568"/>
                </a:solidFill>
                <a:latin typeface="Chamberi Super Display" panose="02040503080505020303" pitchFamily="18" charset="0"/>
              </a:rPr>
              <a:t>de trouver un sens à ce que l’on vit et être réconforté</a:t>
            </a:r>
          </a:p>
          <a:p>
            <a:pPr algn="ctr"/>
            <a:r>
              <a:rPr lang="fr-FR" sz="4000" b="1" dirty="0" smtClean="0">
                <a:solidFill>
                  <a:srgbClr val="257568"/>
                </a:solidFill>
                <a:latin typeface="Chamberi Super Display" panose="020B0604020202020204" pitchFamily="18" charset="0"/>
              </a:rPr>
              <a:t>  </a:t>
            </a:r>
            <a:endParaRPr lang="fr-FR" sz="4000" b="1" dirty="0">
              <a:solidFill>
                <a:srgbClr val="257568"/>
              </a:solidFill>
              <a:latin typeface="Chamberi Super Display" panose="020B0604020202020204" pitchFamily="18" charset="0"/>
            </a:endParaRPr>
          </a:p>
          <a:p>
            <a:pPr algn="ctr"/>
            <a:endParaRPr lang="fr-FR" sz="4000" b="1" dirty="0">
              <a:solidFill>
                <a:srgbClr val="257568"/>
              </a:solidFill>
              <a:latin typeface="Chamberi Super Display" panose="020B0604020202020204" pitchFamily="18" charset="0"/>
            </a:endParaRPr>
          </a:p>
        </p:txBody>
      </p:sp>
      <p:sp>
        <p:nvSpPr>
          <p:cNvPr id="2" name="Espace réservé du texte 1"/>
          <p:cNvSpPr>
            <a:spLocks noGrp="1"/>
          </p:cNvSpPr>
          <p:nvPr>
            <p:ph type="body" idx="1"/>
          </p:nvPr>
        </p:nvSpPr>
        <p:spPr>
          <a:xfrm>
            <a:off x="831850" y="2221993"/>
            <a:ext cx="10515600" cy="3867658"/>
          </a:xfrm>
        </p:spPr>
        <p:txBody>
          <a:bodyPr>
            <a:normAutofit lnSpcReduction="10000"/>
          </a:bodyPr>
          <a:lstStyle/>
          <a:p>
            <a:r>
              <a:rPr lang="fr-FR" dirty="0">
                <a:solidFill>
                  <a:srgbClr val="257568"/>
                </a:solidFill>
                <a:latin typeface="Chamberi Super Display" panose="02040503080505020303" pitchFamily="18" charset="0"/>
              </a:rPr>
              <a:t>L’expérience de la maladie et de la vieillesse peut faire naître le besoin de se questionner sur la souffrance et les changements vécus. L’enjeu pour l’animateur spirituel est l’accueil inconditionnel des personnes </a:t>
            </a:r>
            <a:r>
              <a:rPr lang="fr-FR" dirty="0" smtClean="0">
                <a:solidFill>
                  <a:srgbClr val="257568"/>
                </a:solidFill>
                <a:latin typeface="Chamberi Super Display" panose="02040503080505020303" pitchFamily="18" charset="0"/>
              </a:rPr>
              <a:t>résidant </a:t>
            </a:r>
            <a:r>
              <a:rPr lang="fr-FR" dirty="0">
                <a:solidFill>
                  <a:srgbClr val="257568"/>
                </a:solidFill>
                <a:latin typeface="Chamberi Super Display" panose="02040503080505020303" pitchFamily="18" charset="0"/>
              </a:rPr>
              <a:t>en EHPAD favorisé par une écoute et une présence bienveillante. </a:t>
            </a:r>
          </a:p>
          <a:p>
            <a:r>
              <a:rPr lang="fr-FR" dirty="0">
                <a:solidFill>
                  <a:srgbClr val="257568"/>
                </a:solidFill>
                <a:latin typeface="Chamberi Super Display" panose="02040503080505020303" pitchFamily="18" charset="0"/>
              </a:rPr>
              <a:t>L’animateur spirituel favorisera un dialogue et une réflexion dans le but de tenter  </a:t>
            </a:r>
            <a:endParaRPr lang="fr-FR" dirty="0" smtClean="0">
              <a:solidFill>
                <a:srgbClr val="257568"/>
              </a:solidFill>
              <a:latin typeface="Chamberi Super Display" panose="02040503080505020303" pitchFamily="18" charset="0"/>
            </a:endParaRPr>
          </a:p>
          <a:p>
            <a:r>
              <a:rPr lang="fr-FR" dirty="0" smtClean="0">
                <a:solidFill>
                  <a:srgbClr val="257568"/>
                </a:solidFill>
                <a:latin typeface="Chamberi Super Display" panose="02040503080505020303" pitchFamily="18" charset="0"/>
              </a:rPr>
              <a:t>d</a:t>
            </a:r>
            <a:r>
              <a:rPr lang="fr-FR" dirty="0">
                <a:solidFill>
                  <a:srgbClr val="257568"/>
                </a:solidFill>
                <a:latin typeface="Chamberi Super Display" panose="02040503080505020303" pitchFamily="18" charset="0"/>
              </a:rPr>
              <a:t>’ éclairer le sens de ce qui est vécu </a:t>
            </a:r>
            <a:r>
              <a:rPr lang="fr-FR" dirty="0" smtClean="0">
                <a:solidFill>
                  <a:srgbClr val="257568"/>
                </a:solidFill>
                <a:latin typeface="Chamberi Super Display" panose="02040503080505020303" pitchFamily="18" charset="0"/>
              </a:rPr>
              <a:t> </a:t>
            </a:r>
          </a:p>
          <a:p>
            <a:r>
              <a:rPr lang="fr-FR" dirty="0" smtClean="0">
                <a:solidFill>
                  <a:srgbClr val="257568"/>
                </a:solidFill>
                <a:latin typeface="Chamberi Super Display" panose="02040503080505020303" pitchFamily="18" charset="0"/>
              </a:rPr>
              <a:t>de </a:t>
            </a:r>
            <a:r>
              <a:rPr lang="fr-FR" dirty="0">
                <a:solidFill>
                  <a:srgbClr val="257568"/>
                </a:solidFill>
                <a:latin typeface="Chamberi Super Display" panose="02040503080505020303" pitchFamily="18" charset="0"/>
              </a:rPr>
              <a:t>susciter une quête d’espoir </a:t>
            </a:r>
            <a:r>
              <a:rPr lang="fr-FR" dirty="0" smtClean="0">
                <a:solidFill>
                  <a:srgbClr val="257568"/>
                </a:solidFill>
                <a:latin typeface="Chamberi Super Display" panose="02040503080505020303" pitchFamily="18" charset="0"/>
              </a:rPr>
              <a:t> </a:t>
            </a:r>
          </a:p>
          <a:p>
            <a:r>
              <a:rPr lang="fr-FR" b="1" dirty="0" smtClean="0">
                <a:solidFill>
                  <a:srgbClr val="257568"/>
                </a:solidFill>
                <a:latin typeface="Chamberi Super Display" panose="02040503080505020303" pitchFamily="18" charset="0"/>
              </a:rPr>
              <a:t>Mais surtout l’APS tentera  </a:t>
            </a:r>
            <a:r>
              <a:rPr lang="fr-FR" b="1" dirty="0">
                <a:solidFill>
                  <a:srgbClr val="257568"/>
                </a:solidFill>
                <a:latin typeface="Chamberi Super Display" panose="02040503080505020303" pitchFamily="18" charset="0"/>
              </a:rPr>
              <a:t>d’être un réconfort pour accompagner ces moments </a:t>
            </a:r>
            <a:r>
              <a:rPr lang="fr-FR" b="1" dirty="0" smtClean="0">
                <a:solidFill>
                  <a:srgbClr val="257568"/>
                </a:solidFill>
                <a:latin typeface="Chamberi Super Display" panose="02040503080505020303" pitchFamily="18" charset="0"/>
              </a:rPr>
              <a:t>difficiles ou simplement  </a:t>
            </a:r>
            <a:r>
              <a:rPr lang="fr-FR" b="1" dirty="0">
                <a:solidFill>
                  <a:srgbClr val="257568"/>
                </a:solidFill>
                <a:latin typeface="Chamberi Super Display" panose="02040503080505020303" pitchFamily="18" charset="0"/>
              </a:rPr>
              <a:t>tenir une main.</a:t>
            </a:r>
          </a:p>
          <a:p>
            <a:endParaRPr lang="fr-FR" dirty="0"/>
          </a:p>
        </p:txBody>
      </p:sp>
    </p:spTree>
    <p:extLst>
      <p:ext uri="{BB962C8B-B14F-4D97-AF65-F5344CB8AC3E}">
        <p14:creationId xmlns:p14="http://schemas.microsoft.com/office/powerpoint/2010/main" val="259099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831850" y="457061"/>
            <a:ext cx="10515600" cy="2554545"/>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Tenter de trouver </a:t>
            </a:r>
            <a:r>
              <a:rPr lang="fr-FR" sz="4000" b="1" dirty="0">
                <a:solidFill>
                  <a:srgbClr val="257568"/>
                </a:solidFill>
                <a:latin typeface="Chamberi Super Display" panose="020B0604020202020204" pitchFamily="18" charset="0"/>
              </a:rPr>
              <a:t>la paix intérieure et se réconcilier </a:t>
            </a:r>
            <a:endParaRPr lang="fr-FR" sz="4000" b="1" dirty="0" smtClean="0">
              <a:solidFill>
                <a:srgbClr val="257568"/>
              </a:solidFill>
              <a:latin typeface="Chamberi Super Display" panose="020B0604020202020204" pitchFamily="18" charset="0"/>
            </a:endParaRPr>
          </a:p>
          <a:p>
            <a:pPr algn="ctr"/>
            <a:endParaRPr lang="fr-FR" sz="4000" b="1" dirty="0">
              <a:solidFill>
                <a:srgbClr val="257568"/>
              </a:solidFill>
              <a:latin typeface="Chamberi Super Display" panose="020B0604020202020204" pitchFamily="18" charset="0"/>
            </a:endParaRPr>
          </a:p>
          <a:p>
            <a:pPr algn="ctr"/>
            <a:endParaRPr lang="fr-FR" sz="4000" b="1" dirty="0">
              <a:solidFill>
                <a:srgbClr val="257568"/>
              </a:solidFill>
              <a:latin typeface="Chamberi Super Display" panose="020B0604020202020204" pitchFamily="18" charset="0"/>
            </a:endParaRPr>
          </a:p>
        </p:txBody>
      </p:sp>
      <p:sp>
        <p:nvSpPr>
          <p:cNvPr id="2" name="Espace réservé du texte 1"/>
          <p:cNvSpPr>
            <a:spLocks noGrp="1"/>
          </p:cNvSpPr>
          <p:nvPr>
            <p:ph type="body" idx="1"/>
          </p:nvPr>
        </p:nvSpPr>
        <p:spPr>
          <a:xfrm>
            <a:off x="905002" y="2514601"/>
            <a:ext cx="10515600" cy="4343399"/>
          </a:xfrm>
        </p:spPr>
        <p:txBody>
          <a:bodyPr>
            <a:normAutofit/>
          </a:bodyPr>
          <a:lstStyle/>
          <a:p>
            <a:r>
              <a:rPr lang="fr-FR" dirty="0">
                <a:solidFill>
                  <a:srgbClr val="257568"/>
                </a:solidFill>
                <a:latin typeface="Chamberi Super Display" panose="02040503080505020303" pitchFamily="18" charset="0"/>
              </a:rPr>
              <a:t>Les situations de vieillesse invitent souvent à des changements permanents ou irréversibles. Les besoins de transcendance apparaissent, ils résultent de l’immédiateté de la situation – douleurs, récriminations, besoin de lutter contre le sentiment d’abandon, de vulnérabilité et d’isolement</a:t>
            </a:r>
            <a:r>
              <a:rPr lang="fr-FR" dirty="0" smtClean="0">
                <a:solidFill>
                  <a:srgbClr val="257568"/>
                </a:solidFill>
                <a:latin typeface="Chamberi Super Display" panose="02040503080505020303" pitchFamily="18" charset="0"/>
              </a:rPr>
              <a:t>.</a:t>
            </a:r>
          </a:p>
          <a:p>
            <a:endParaRPr lang="fr-FR" dirty="0">
              <a:solidFill>
                <a:srgbClr val="257568"/>
              </a:solidFill>
              <a:latin typeface="Chamberi Super Display" panose="02040503080505020303" pitchFamily="18" charset="0"/>
            </a:endParaRPr>
          </a:p>
          <a:p>
            <a:r>
              <a:rPr lang="fr-FR" b="1" dirty="0">
                <a:solidFill>
                  <a:srgbClr val="257568"/>
                </a:solidFill>
                <a:latin typeface="Chamberi Super Display" panose="02040503080505020303" pitchFamily="18" charset="0"/>
              </a:rPr>
              <a:t>L’animateur spirituel soutien la tentative et l’élan pour trouver la paix, pour se réconcilier avec son passé, avec soi-même, avec les autres</a:t>
            </a:r>
            <a:r>
              <a:rPr lang="fr-FR" dirty="0">
                <a:solidFill>
                  <a:srgbClr val="257568"/>
                </a:solidFill>
                <a:latin typeface="Chamberi Super Display" panose="02040503080505020303" pitchFamily="18" charset="0"/>
              </a:rPr>
              <a:t>.</a:t>
            </a:r>
          </a:p>
          <a:p>
            <a:endParaRPr lang="fr-FR" dirty="0">
              <a:solidFill>
                <a:srgbClr val="257568"/>
              </a:solidFill>
              <a:latin typeface="Chamberi Super Display" panose="02040503080505020303" pitchFamily="18" charset="0"/>
            </a:endParaRPr>
          </a:p>
        </p:txBody>
      </p:sp>
    </p:spTree>
    <p:extLst>
      <p:ext uri="{BB962C8B-B14F-4D97-AF65-F5344CB8AC3E}">
        <p14:creationId xmlns:p14="http://schemas.microsoft.com/office/powerpoint/2010/main" val="1015614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7295F2B-2342-762C-3B40-5331F50B1880}"/>
              </a:ext>
            </a:extLst>
          </p:cNvPr>
          <p:cNvSpPr>
            <a:spLocks noGrp="1"/>
          </p:cNvSpPr>
          <p:nvPr>
            <p:ph type="body" idx="1"/>
          </p:nvPr>
        </p:nvSpPr>
        <p:spPr>
          <a:xfrm>
            <a:off x="1005586" y="2478025"/>
            <a:ext cx="10835894" cy="4718304"/>
          </a:xfrm>
        </p:spPr>
        <p:txBody>
          <a:bodyPr>
            <a:noAutofit/>
          </a:bodyPr>
          <a:lstStyle/>
          <a:p>
            <a:pPr algn="ctr"/>
            <a:r>
              <a:rPr lang="fr-FR" sz="4800" dirty="0" smtClean="0">
                <a:latin typeface="Congenial Light" panose="02000503040000020004" pitchFamily="2" charset="0"/>
              </a:rPr>
              <a:t> </a:t>
            </a:r>
            <a:endParaRPr lang="fr-FR" sz="4800" dirty="0">
              <a:latin typeface="Congenial Light" panose="02000503040000020004" pitchFamily="2" charset="0"/>
            </a:endParaRPr>
          </a:p>
        </p:txBody>
      </p:sp>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2532761" y="228461"/>
            <a:ext cx="7781544" cy="1938992"/>
          </a:xfrm>
          <a:prstGeom prst="rect">
            <a:avLst/>
          </a:prstGeom>
          <a:solidFill>
            <a:schemeClr val="bg1"/>
          </a:solidFill>
        </p:spPr>
        <p:txBody>
          <a:bodyPr wrap="square" rtlCol="0">
            <a:spAutoFit/>
          </a:bodyPr>
          <a:lstStyle/>
          <a:p>
            <a:pPr algn="ctr"/>
            <a:r>
              <a:rPr lang="fr-FR" sz="4000" b="1" dirty="0">
                <a:solidFill>
                  <a:srgbClr val="257568"/>
                </a:solidFill>
                <a:latin typeface="Chamberi Super Display" panose="020B0604020202020204" pitchFamily="18" charset="0"/>
              </a:rPr>
              <a:t>Appréhender l’après soi et être rassuré </a:t>
            </a:r>
          </a:p>
          <a:p>
            <a:pPr algn="ctr"/>
            <a:endParaRPr lang="fr-FR" sz="4000" b="1" dirty="0">
              <a:solidFill>
                <a:srgbClr val="257568"/>
              </a:solidFill>
              <a:latin typeface="Chamberi Super Display" panose="020B0604020202020204" pitchFamily="18" charset="0"/>
            </a:endParaRPr>
          </a:p>
        </p:txBody>
      </p:sp>
      <p:sp>
        <p:nvSpPr>
          <p:cNvPr id="2" name="ZoneTexte 1"/>
          <p:cNvSpPr txBox="1"/>
          <p:nvPr/>
        </p:nvSpPr>
        <p:spPr>
          <a:xfrm>
            <a:off x="390144" y="2850862"/>
            <a:ext cx="10963656" cy="2343206"/>
          </a:xfrm>
          <a:prstGeom prst="rect">
            <a:avLst/>
          </a:prstGeom>
          <a:noFill/>
        </p:spPr>
        <p:txBody>
          <a:bodyPr wrap="square" rtlCol="0">
            <a:spAutoFit/>
          </a:bodyPr>
          <a:lstStyle/>
          <a:p>
            <a:pPr>
              <a:lnSpc>
                <a:spcPct val="90000"/>
              </a:lnSpc>
              <a:spcBef>
                <a:spcPts val="1000"/>
              </a:spcBef>
            </a:pPr>
            <a:r>
              <a:rPr lang="fr-FR" sz="2400" dirty="0">
                <a:solidFill>
                  <a:srgbClr val="257568"/>
                </a:solidFill>
                <a:latin typeface="Chamberi Super Display" panose="02040503080505020303" pitchFamily="18" charset="0"/>
              </a:rPr>
              <a:t>L’horizon de la fin de sa vie amène généralement les personnes à relire leur vie et à se questionner sur l’héritage, tant matériel qu’immatériel, qu’ils laissent</a:t>
            </a:r>
            <a:r>
              <a:rPr lang="fr-FR" sz="2400" dirty="0" smtClean="0">
                <a:solidFill>
                  <a:srgbClr val="257568"/>
                </a:solidFill>
                <a:latin typeface="Chamberi Super Display" panose="02040503080505020303" pitchFamily="18" charset="0"/>
              </a:rPr>
              <a:t>.</a:t>
            </a:r>
          </a:p>
          <a:p>
            <a:pPr>
              <a:lnSpc>
                <a:spcPct val="90000"/>
              </a:lnSpc>
              <a:spcBef>
                <a:spcPts val="1000"/>
              </a:spcBef>
            </a:pPr>
            <a:endParaRPr lang="fr-FR" sz="2400" dirty="0">
              <a:solidFill>
                <a:srgbClr val="257568"/>
              </a:solidFill>
              <a:latin typeface="Chamberi Super Display" panose="02040503080505020303" pitchFamily="18" charset="0"/>
            </a:endParaRPr>
          </a:p>
          <a:p>
            <a:pPr>
              <a:lnSpc>
                <a:spcPct val="90000"/>
              </a:lnSpc>
              <a:spcBef>
                <a:spcPts val="1000"/>
              </a:spcBef>
            </a:pPr>
            <a:r>
              <a:rPr lang="fr-FR" sz="2400" b="1" dirty="0">
                <a:solidFill>
                  <a:srgbClr val="257568"/>
                </a:solidFill>
                <a:latin typeface="Chamberi Super Display" panose="02040503080505020303" pitchFamily="18" charset="0"/>
              </a:rPr>
              <a:t>L’animateur spirituel est une </a:t>
            </a:r>
            <a:r>
              <a:rPr lang="fr-FR" sz="2400" b="1" dirty="0" smtClean="0">
                <a:solidFill>
                  <a:srgbClr val="257568"/>
                </a:solidFill>
                <a:latin typeface="Chamberi Super Display" panose="02040503080505020303" pitchFamily="18" charset="0"/>
              </a:rPr>
              <a:t>personne </a:t>
            </a:r>
            <a:r>
              <a:rPr lang="fr-FR" sz="2400" b="1" dirty="0">
                <a:solidFill>
                  <a:srgbClr val="257568"/>
                </a:solidFill>
                <a:latin typeface="Chamberi Super Display" panose="02040503080505020303" pitchFamily="18" charset="0"/>
              </a:rPr>
              <a:t>attentive et rassurante pour au besoin faire une relecture de sa vie, pour évoquer sa mort , ses obsèques, l’au-delà de </a:t>
            </a:r>
            <a:r>
              <a:rPr lang="fr-FR" sz="2400" b="1" dirty="0" smtClean="0">
                <a:solidFill>
                  <a:srgbClr val="257568"/>
                </a:solidFill>
                <a:latin typeface="Chamberi Super Display" panose="02040503080505020303" pitchFamily="18" charset="0"/>
              </a:rPr>
              <a:t>soi .</a:t>
            </a:r>
            <a:endParaRPr lang="fr-FR" sz="2400" b="1" dirty="0">
              <a:solidFill>
                <a:srgbClr val="257568"/>
              </a:solidFill>
              <a:latin typeface="Chamberi Super Display" panose="02040503080505020303" pitchFamily="18" charset="0"/>
            </a:endParaRPr>
          </a:p>
        </p:txBody>
      </p:sp>
    </p:spTree>
    <p:extLst>
      <p:ext uri="{BB962C8B-B14F-4D97-AF65-F5344CB8AC3E}">
        <p14:creationId xmlns:p14="http://schemas.microsoft.com/office/powerpoint/2010/main" val="374004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7295F2B-2342-762C-3B40-5331F50B1880}"/>
              </a:ext>
            </a:extLst>
          </p:cNvPr>
          <p:cNvSpPr>
            <a:spLocks noGrp="1"/>
          </p:cNvSpPr>
          <p:nvPr>
            <p:ph type="body" idx="1"/>
          </p:nvPr>
        </p:nvSpPr>
        <p:spPr>
          <a:xfrm>
            <a:off x="1005586" y="2478025"/>
            <a:ext cx="10835894" cy="4718304"/>
          </a:xfrm>
        </p:spPr>
        <p:txBody>
          <a:bodyPr>
            <a:noAutofit/>
          </a:bodyPr>
          <a:lstStyle/>
          <a:p>
            <a:pPr algn="ctr"/>
            <a:r>
              <a:rPr lang="fr-FR" sz="4800" dirty="0" smtClean="0">
                <a:latin typeface="Congenial Light" panose="02000503040000020004" pitchFamily="2" charset="0"/>
              </a:rPr>
              <a:t> </a:t>
            </a:r>
            <a:endParaRPr lang="fr-FR" sz="4800" dirty="0">
              <a:latin typeface="Congenial Light" panose="02000503040000020004" pitchFamily="2" charset="0"/>
            </a:endParaRPr>
          </a:p>
        </p:txBody>
      </p:sp>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2532761" y="228461"/>
            <a:ext cx="7781544" cy="1938992"/>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Accompagner </a:t>
            </a:r>
            <a:r>
              <a:rPr lang="fr-FR" sz="4000" b="1" dirty="0">
                <a:solidFill>
                  <a:srgbClr val="257568"/>
                </a:solidFill>
                <a:latin typeface="Chamberi Super Display" panose="020B0604020202020204" pitchFamily="18" charset="0"/>
              </a:rPr>
              <a:t>les cheminements religieux</a:t>
            </a:r>
          </a:p>
          <a:p>
            <a:pPr algn="ctr"/>
            <a:endParaRPr lang="fr-FR" sz="4000" b="1" dirty="0">
              <a:solidFill>
                <a:srgbClr val="257568"/>
              </a:solidFill>
              <a:latin typeface="Chamberi Super Display" panose="020B0604020202020204" pitchFamily="18" charset="0"/>
            </a:endParaRPr>
          </a:p>
        </p:txBody>
      </p:sp>
      <p:sp>
        <p:nvSpPr>
          <p:cNvPr id="2" name="ZoneTexte 1"/>
          <p:cNvSpPr txBox="1"/>
          <p:nvPr/>
        </p:nvSpPr>
        <p:spPr>
          <a:xfrm>
            <a:off x="481584" y="1666887"/>
            <a:ext cx="10963656" cy="4722318"/>
          </a:xfrm>
          <a:prstGeom prst="rect">
            <a:avLst/>
          </a:prstGeom>
          <a:noFill/>
        </p:spPr>
        <p:txBody>
          <a:bodyPr wrap="square" rtlCol="0">
            <a:spAutoFit/>
          </a:bodyPr>
          <a:lstStyle/>
          <a:p>
            <a:pPr>
              <a:lnSpc>
                <a:spcPct val="90000"/>
              </a:lnSpc>
              <a:spcBef>
                <a:spcPts val="1000"/>
              </a:spcBef>
            </a:pPr>
            <a:r>
              <a:rPr lang="fr-FR" sz="2400" dirty="0" smtClean="0">
                <a:solidFill>
                  <a:srgbClr val="257568"/>
                </a:solidFill>
                <a:latin typeface="Chamberi Super Display" panose="02040503080505020303" pitchFamily="18" charset="0"/>
              </a:rPr>
              <a:t> </a:t>
            </a:r>
            <a:r>
              <a:rPr lang="fr-FR" sz="2400" dirty="0">
                <a:solidFill>
                  <a:srgbClr val="257568"/>
                </a:solidFill>
                <a:latin typeface="Chamberi Super Display" panose="02040503080505020303" pitchFamily="18" charset="0"/>
              </a:rPr>
              <a:t>Pour ceux qui font le saut de la Foi, quelle qu’elle soit, l’animateur favorise la transcendance religieuse en se réfèrent au système de croyances de la personne. </a:t>
            </a:r>
            <a:endParaRPr lang="fr-FR" sz="2400" dirty="0" smtClean="0">
              <a:solidFill>
                <a:srgbClr val="257568"/>
              </a:solidFill>
              <a:latin typeface="Chamberi Super Display" panose="02040503080505020303" pitchFamily="18" charset="0"/>
            </a:endParaRPr>
          </a:p>
          <a:p>
            <a:pPr>
              <a:lnSpc>
                <a:spcPct val="90000"/>
              </a:lnSpc>
              <a:spcBef>
                <a:spcPts val="1000"/>
              </a:spcBef>
            </a:pPr>
            <a:endParaRPr lang="fr-FR" sz="2400" dirty="0">
              <a:solidFill>
                <a:srgbClr val="257568"/>
              </a:solidFill>
              <a:latin typeface="Chamberi Super Display" panose="02040503080505020303" pitchFamily="18" charset="0"/>
            </a:endParaRPr>
          </a:p>
          <a:p>
            <a:pPr>
              <a:lnSpc>
                <a:spcPct val="90000"/>
              </a:lnSpc>
              <a:spcBef>
                <a:spcPts val="1000"/>
              </a:spcBef>
            </a:pPr>
            <a:r>
              <a:rPr lang="fr-FR" sz="2400" dirty="0" smtClean="0">
                <a:solidFill>
                  <a:srgbClr val="257568"/>
                </a:solidFill>
                <a:latin typeface="Chamberi Super Display" panose="02040503080505020303" pitchFamily="18" charset="0"/>
              </a:rPr>
              <a:t>L’animateur </a:t>
            </a:r>
            <a:r>
              <a:rPr lang="fr-FR" sz="2400" dirty="0">
                <a:solidFill>
                  <a:srgbClr val="257568"/>
                </a:solidFill>
                <a:latin typeface="Chamberi Super Display" panose="02040503080505020303" pitchFamily="18" charset="0"/>
              </a:rPr>
              <a:t>pastoral et  spirituel </a:t>
            </a:r>
            <a:r>
              <a:rPr lang="fr-FR" sz="2400" dirty="0" smtClean="0">
                <a:solidFill>
                  <a:srgbClr val="257568"/>
                </a:solidFill>
                <a:latin typeface="Chamberi Super Display" panose="02040503080505020303" pitchFamily="18" charset="0"/>
              </a:rPr>
              <a:t>est de  </a:t>
            </a:r>
            <a:r>
              <a:rPr lang="fr-FR" sz="2400" dirty="0">
                <a:solidFill>
                  <a:srgbClr val="257568"/>
                </a:solidFill>
                <a:latin typeface="Chamberi Super Display" panose="02040503080505020303" pitchFamily="18" charset="0"/>
              </a:rPr>
              <a:t>confession </a:t>
            </a:r>
            <a:r>
              <a:rPr lang="fr-FR" sz="2400" dirty="0" smtClean="0">
                <a:solidFill>
                  <a:srgbClr val="257568"/>
                </a:solidFill>
                <a:latin typeface="Chamberi Super Display" panose="02040503080505020303" pitchFamily="18" charset="0"/>
              </a:rPr>
              <a:t>chrétienne, il accompagne les chrétiens et célèbre avec eux  . </a:t>
            </a:r>
          </a:p>
          <a:p>
            <a:pPr>
              <a:lnSpc>
                <a:spcPct val="90000"/>
              </a:lnSpc>
              <a:spcBef>
                <a:spcPts val="1000"/>
              </a:spcBef>
            </a:pPr>
            <a:endParaRPr lang="fr-FR" sz="2400" dirty="0">
              <a:solidFill>
                <a:srgbClr val="257568"/>
              </a:solidFill>
              <a:latin typeface="Chamberi Super Display" panose="02040503080505020303" pitchFamily="18" charset="0"/>
            </a:endParaRPr>
          </a:p>
          <a:p>
            <a:pPr>
              <a:lnSpc>
                <a:spcPct val="90000"/>
              </a:lnSpc>
              <a:spcBef>
                <a:spcPts val="1000"/>
              </a:spcBef>
            </a:pPr>
            <a:r>
              <a:rPr lang="fr-FR" sz="2400" dirty="0" smtClean="0">
                <a:solidFill>
                  <a:srgbClr val="257568"/>
                </a:solidFill>
                <a:latin typeface="Chamberi Super Display" panose="02040503080505020303" pitchFamily="18" charset="0"/>
              </a:rPr>
              <a:t>L’APS est aussi </a:t>
            </a:r>
            <a:r>
              <a:rPr lang="fr-FR" sz="2400" dirty="0">
                <a:solidFill>
                  <a:srgbClr val="257568"/>
                </a:solidFill>
                <a:latin typeface="Chamberi Super Display" panose="02040503080505020303" pitchFamily="18" charset="0"/>
              </a:rPr>
              <a:t>formé aux grandes traditions </a:t>
            </a:r>
            <a:r>
              <a:rPr lang="fr-FR" sz="2400" dirty="0" smtClean="0">
                <a:solidFill>
                  <a:srgbClr val="257568"/>
                </a:solidFill>
                <a:latin typeface="Chamberi Super Display" panose="02040503080505020303" pitchFamily="18" charset="0"/>
              </a:rPr>
              <a:t>religieuses, Il organise, si besoin , les rencontres du résident  </a:t>
            </a:r>
            <a:r>
              <a:rPr lang="fr-FR" sz="2400" dirty="0">
                <a:solidFill>
                  <a:srgbClr val="257568"/>
                </a:solidFill>
                <a:latin typeface="Chamberi Super Display" panose="02040503080505020303" pitchFamily="18" charset="0"/>
              </a:rPr>
              <a:t>avec un accompagnateur religieux ou un ministre d’un autre </a:t>
            </a:r>
            <a:r>
              <a:rPr lang="fr-FR" sz="2400" dirty="0" smtClean="0">
                <a:solidFill>
                  <a:srgbClr val="257568"/>
                </a:solidFill>
                <a:latin typeface="Chamberi Super Display" panose="02040503080505020303" pitchFamily="18" charset="0"/>
              </a:rPr>
              <a:t>culte.</a:t>
            </a:r>
          </a:p>
          <a:p>
            <a:pPr>
              <a:lnSpc>
                <a:spcPct val="90000"/>
              </a:lnSpc>
              <a:spcBef>
                <a:spcPts val="1000"/>
              </a:spcBef>
            </a:pPr>
            <a:r>
              <a:rPr lang="fr-FR" sz="2400" dirty="0" smtClean="0">
                <a:solidFill>
                  <a:srgbClr val="257568"/>
                </a:solidFill>
                <a:latin typeface="Chamberi Super Display" panose="02040503080505020303" pitchFamily="18" charset="0"/>
              </a:rPr>
              <a:t>Il a  </a:t>
            </a:r>
            <a:r>
              <a:rPr lang="fr-FR" sz="2400" dirty="0">
                <a:solidFill>
                  <a:srgbClr val="257568"/>
                </a:solidFill>
                <a:latin typeface="Chamberi Super Display" panose="02040503080505020303" pitchFamily="18" charset="0"/>
              </a:rPr>
              <a:t>le souci absolu de la liberté de conscience de chacun.  Liberté garantie par la formation civile et civique  exigée par l’Etat </a:t>
            </a:r>
            <a:r>
              <a:rPr lang="fr-FR" sz="2400" dirty="0" smtClean="0">
                <a:solidFill>
                  <a:srgbClr val="257568"/>
                </a:solidFill>
                <a:latin typeface="Chamberi Super Display" panose="02040503080505020303" pitchFamily="18" charset="0"/>
              </a:rPr>
              <a:t>qu’il reçoit </a:t>
            </a:r>
            <a:r>
              <a:rPr lang="fr-FR" sz="2400" dirty="0">
                <a:solidFill>
                  <a:srgbClr val="257568"/>
                </a:solidFill>
                <a:latin typeface="Chamberi Super Display" panose="02040503080505020303" pitchFamily="18" charset="0"/>
              </a:rPr>
              <a:t>lors de </a:t>
            </a:r>
            <a:r>
              <a:rPr lang="fr-FR" sz="2400" dirty="0" smtClean="0">
                <a:solidFill>
                  <a:srgbClr val="257568"/>
                </a:solidFill>
                <a:latin typeface="Chamberi Super Display" panose="02040503080505020303" pitchFamily="18" charset="0"/>
              </a:rPr>
              <a:t>sa formation.</a:t>
            </a:r>
          </a:p>
        </p:txBody>
      </p:sp>
    </p:spTree>
    <p:extLst>
      <p:ext uri="{BB962C8B-B14F-4D97-AF65-F5344CB8AC3E}">
        <p14:creationId xmlns:p14="http://schemas.microsoft.com/office/powerpoint/2010/main" val="421459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7295F2B-2342-762C-3B40-5331F50B1880}"/>
              </a:ext>
            </a:extLst>
          </p:cNvPr>
          <p:cNvSpPr>
            <a:spLocks noGrp="1"/>
          </p:cNvSpPr>
          <p:nvPr>
            <p:ph type="body" idx="1"/>
          </p:nvPr>
        </p:nvSpPr>
        <p:spPr>
          <a:xfrm>
            <a:off x="838200" y="997021"/>
            <a:ext cx="10835894" cy="1500187"/>
          </a:xfrm>
        </p:spPr>
        <p:txBody>
          <a:bodyPr>
            <a:noAutofit/>
          </a:bodyPr>
          <a:lstStyle/>
          <a:p>
            <a:r>
              <a:rPr lang="fr-FR" sz="2000" dirty="0">
                <a:solidFill>
                  <a:srgbClr val="257568"/>
                </a:solidFill>
                <a:latin typeface="Chamberi Super Display" panose="02040503080505020303" pitchFamily="18" charset="0"/>
              </a:rPr>
              <a:t>Au cours du printemps 2023 nous avons établi notre plan de déploiement géographique triennal et décidé d’implanter les 6 premiers animateurs. </a:t>
            </a:r>
          </a:p>
          <a:p>
            <a:pPr lvl="0"/>
            <a:r>
              <a:rPr lang="fr-FR" sz="2000" b="1" dirty="0">
                <a:solidFill>
                  <a:srgbClr val="257568"/>
                </a:solidFill>
                <a:latin typeface="Chamberi Super Display" panose="02040503080505020303" pitchFamily="18" charset="0"/>
              </a:rPr>
              <a:t>2 à Angers ,1 à Toulon ,1 à Marseille ,1 à </a:t>
            </a:r>
            <a:r>
              <a:rPr lang="fr-FR" sz="2000" b="1" dirty="0" smtClean="0">
                <a:solidFill>
                  <a:srgbClr val="257568"/>
                </a:solidFill>
                <a:latin typeface="Chamberi Super Display" panose="02040503080505020303" pitchFamily="18" charset="0"/>
              </a:rPr>
              <a:t>Nancy,1 </a:t>
            </a:r>
            <a:r>
              <a:rPr lang="fr-FR" sz="2000" b="1" dirty="0">
                <a:solidFill>
                  <a:srgbClr val="257568"/>
                </a:solidFill>
                <a:latin typeface="Chamberi Super Display" panose="02040503080505020303" pitchFamily="18" charset="0"/>
              </a:rPr>
              <a:t>à </a:t>
            </a:r>
            <a:r>
              <a:rPr lang="fr-FR" sz="2000" b="1" dirty="0" smtClean="0">
                <a:solidFill>
                  <a:srgbClr val="257568"/>
                </a:solidFill>
                <a:latin typeface="Chamberi Super Display" panose="02040503080505020303" pitchFamily="18" charset="0"/>
              </a:rPr>
              <a:t>Metz</a:t>
            </a:r>
          </a:p>
          <a:p>
            <a:pPr lvl="0"/>
            <a:r>
              <a:rPr lang="fr-FR" sz="2000" dirty="0" smtClean="0">
                <a:solidFill>
                  <a:srgbClr val="257568"/>
                </a:solidFill>
                <a:latin typeface="Chamberi Super Display" panose="02040503080505020303" pitchFamily="18" charset="0"/>
              </a:rPr>
              <a:t>	 3 résidences de l’Association M Vincent à Angers </a:t>
            </a:r>
          </a:p>
          <a:p>
            <a:pPr lvl="0"/>
            <a:r>
              <a:rPr lang="fr-FR" sz="2000" dirty="0">
                <a:solidFill>
                  <a:srgbClr val="257568"/>
                </a:solidFill>
                <a:latin typeface="Chamberi Super Display" panose="02040503080505020303" pitchFamily="18" charset="0"/>
              </a:rPr>
              <a:t>	</a:t>
            </a:r>
            <a:r>
              <a:rPr lang="fr-FR" sz="2000" dirty="0" smtClean="0">
                <a:solidFill>
                  <a:srgbClr val="257568"/>
                </a:solidFill>
                <a:latin typeface="Chamberi Super Display" panose="02040503080505020303" pitchFamily="18" charset="0"/>
              </a:rPr>
              <a:t>	Saint Charles, Epiré et NDBC </a:t>
            </a:r>
            <a:endParaRPr lang="fr-FR" sz="2000" dirty="0">
              <a:solidFill>
                <a:srgbClr val="257568"/>
              </a:solidFill>
              <a:latin typeface="Chamberi Super Display" panose="02040503080505020303" pitchFamily="18" charset="0"/>
            </a:endParaRPr>
          </a:p>
          <a:p>
            <a:r>
              <a:rPr lang="fr-FR" sz="2000" dirty="0">
                <a:solidFill>
                  <a:srgbClr val="257568"/>
                </a:solidFill>
                <a:latin typeface="Chamberi Super Display" panose="02040503080505020303" pitchFamily="18" charset="0"/>
              </a:rPr>
              <a:t>Bien avancées à Angers et Toulon comme les recrutements d’ailleurs, nous avons une réponse favorable de l évêque d’ Angers et de celui de Toulon  .</a:t>
            </a:r>
          </a:p>
          <a:p>
            <a:r>
              <a:rPr lang="fr-FR" sz="2000" dirty="0">
                <a:solidFill>
                  <a:srgbClr val="257568"/>
                </a:solidFill>
                <a:latin typeface="Chamberi Super Display" panose="02040503080505020303" pitchFamily="18" charset="0"/>
              </a:rPr>
              <a:t>A Marseille un contact est établi et une lettre envoyée à l’évêque mais nous avons aucune </a:t>
            </a:r>
            <a:r>
              <a:rPr lang="fr-FR" sz="2000" dirty="0" smtClean="0">
                <a:solidFill>
                  <a:srgbClr val="257568"/>
                </a:solidFill>
                <a:latin typeface="Chamberi Super Display" panose="02040503080505020303" pitchFamily="18" charset="0"/>
              </a:rPr>
              <a:t>candidature par </a:t>
            </a:r>
            <a:r>
              <a:rPr lang="fr-FR" sz="2000" dirty="0">
                <a:solidFill>
                  <a:srgbClr val="257568"/>
                </a:solidFill>
                <a:latin typeface="Chamberi Super Display" panose="02040503080505020303" pitchFamily="18" charset="0"/>
              </a:rPr>
              <a:t>réseau  pour le poste d’animateur pastoral et spirituel et pas de réponse de l’ évêque. Nous diffusons des spots sur RCF mais le </a:t>
            </a:r>
            <a:r>
              <a:rPr lang="fr-FR" sz="2000" dirty="0" smtClean="0">
                <a:solidFill>
                  <a:srgbClr val="257568"/>
                </a:solidFill>
                <a:latin typeface="Chamberi Super Display" panose="02040503080505020303" pitchFamily="18" charset="0"/>
              </a:rPr>
              <a:t>diocèse </a:t>
            </a:r>
            <a:r>
              <a:rPr lang="fr-FR" sz="2000" dirty="0">
                <a:solidFill>
                  <a:srgbClr val="257568"/>
                </a:solidFill>
                <a:latin typeface="Chamberi Super Display" panose="02040503080505020303" pitchFamily="18" charset="0"/>
              </a:rPr>
              <a:t>est mobilisé sur la visite du Saint Père.</a:t>
            </a:r>
          </a:p>
          <a:p>
            <a:r>
              <a:rPr lang="fr-FR" sz="2000" dirty="0">
                <a:solidFill>
                  <a:srgbClr val="257568"/>
                </a:solidFill>
                <a:latin typeface="Chamberi Super Display" panose="02040503080505020303" pitchFamily="18" charset="0"/>
              </a:rPr>
              <a:t>A Nancy nous avons eu  une  rencontre positive avec le diocèse, nous attendons le feu vert de la </a:t>
            </a:r>
            <a:r>
              <a:rPr lang="fr-FR" sz="2000" dirty="0" smtClean="0">
                <a:solidFill>
                  <a:srgbClr val="257568"/>
                </a:solidFill>
                <a:latin typeface="Chamberi Super Display" panose="02040503080505020303" pitchFamily="18" charset="0"/>
              </a:rPr>
              <a:t>congrégation </a:t>
            </a:r>
            <a:r>
              <a:rPr lang="fr-FR" sz="2000" dirty="0">
                <a:solidFill>
                  <a:srgbClr val="257568"/>
                </a:solidFill>
                <a:latin typeface="Chamberi Super Display" panose="02040503080505020303" pitchFamily="18" charset="0"/>
              </a:rPr>
              <a:t>et de l’association gestionnaire pour le </a:t>
            </a:r>
            <a:r>
              <a:rPr lang="fr-FR" sz="2000" dirty="0" smtClean="0">
                <a:solidFill>
                  <a:srgbClr val="257568"/>
                </a:solidFill>
                <a:latin typeface="Chamberi Super Display" panose="02040503080505020303" pitchFamily="18" charset="0"/>
              </a:rPr>
              <a:t>financement du poste.</a:t>
            </a:r>
            <a:endParaRPr lang="fr-FR" sz="2000" dirty="0">
              <a:solidFill>
                <a:srgbClr val="257568"/>
              </a:solidFill>
              <a:latin typeface="Chamberi Super Display" panose="02040503080505020303" pitchFamily="18" charset="0"/>
            </a:endParaRPr>
          </a:p>
          <a:p>
            <a:r>
              <a:rPr lang="fr-FR" sz="2000" dirty="0">
                <a:solidFill>
                  <a:srgbClr val="257568"/>
                </a:solidFill>
                <a:latin typeface="Chamberi Super Display" panose="02040503080505020303" pitchFamily="18" charset="0"/>
              </a:rPr>
              <a:t>A Metz, le concordat finance des aumôniers en nombre , nous nous </a:t>
            </a:r>
            <a:r>
              <a:rPr lang="fr-FR" sz="2000" dirty="0" smtClean="0">
                <a:solidFill>
                  <a:srgbClr val="257568"/>
                </a:solidFill>
                <a:latin typeface="Chamberi Super Display" panose="02040503080505020303" pitchFamily="18" charset="0"/>
              </a:rPr>
              <a:t>retirons. </a:t>
            </a:r>
            <a:endParaRPr lang="fr-FR" sz="2000" dirty="0">
              <a:solidFill>
                <a:srgbClr val="257568"/>
              </a:solidFill>
              <a:latin typeface="Chamberi Super Display" panose="02040503080505020303" pitchFamily="18" charset="0"/>
            </a:endParaRPr>
          </a:p>
          <a:p>
            <a:r>
              <a:rPr lang="fr-FR" sz="2000" dirty="0">
                <a:solidFill>
                  <a:srgbClr val="257568"/>
                </a:solidFill>
                <a:latin typeface="Chamberi Super Display" panose="02040503080505020303" pitchFamily="18" charset="0"/>
              </a:rPr>
              <a:t>Les démarches sont globalement délicates avec les diocèses qui sont parfois méfiants .  Le soutien et les démarches d’ Anne Humeau de la CEF sont très </a:t>
            </a:r>
            <a:r>
              <a:rPr lang="fr-FR" sz="2000" dirty="0" smtClean="0">
                <a:solidFill>
                  <a:srgbClr val="257568"/>
                </a:solidFill>
                <a:latin typeface="Chamberi Super Display" panose="02040503080505020303" pitchFamily="18" charset="0"/>
              </a:rPr>
              <a:t>précieux. </a:t>
            </a:r>
            <a:endParaRPr lang="fr-FR" sz="2000" dirty="0">
              <a:solidFill>
                <a:srgbClr val="257568"/>
              </a:solidFill>
              <a:latin typeface="Chamberi Super Display" panose="02040503080505020303" pitchFamily="18" charset="0"/>
            </a:endParaRPr>
          </a:p>
          <a:p>
            <a:endParaRPr lang="fr-FR" sz="2000" dirty="0" smtClean="0">
              <a:latin typeface="Congenial Light" panose="02000503040000020004" pitchFamily="2" charset="0"/>
            </a:endParaRPr>
          </a:p>
          <a:p>
            <a:endParaRPr lang="fr-FR" sz="2000" dirty="0">
              <a:latin typeface="Congenial Light" panose="02000503040000020004" pitchFamily="2" charset="0"/>
            </a:endParaRPr>
          </a:p>
          <a:p>
            <a:pPr algn="ctr"/>
            <a:r>
              <a:rPr lang="fr-FR" sz="4800" dirty="0" smtClean="0">
                <a:latin typeface="Congenial Light" panose="02000503040000020004" pitchFamily="2" charset="0"/>
              </a:rPr>
              <a:t> </a:t>
            </a:r>
            <a:endParaRPr lang="fr-FR" sz="4800" dirty="0">
              <a:latin typeface="Congenial Light" panose="02000503040000020004" pitchFamily="2" charset="0"/>
            </a:endParaRPr>
          </a:p>
        </p:txBody>
      </p:sp>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1094232" y="203984"/>
            <a:ext cx="10003536" cy="707886"/>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Déploiement de l’ Alliance Siméon  </a:t>
            </a:r>
            <a:endParaRPr lang="fr-FR" sz="4000" b="1" dirty="0">
              <a:solidFill>
                <a:srgbClr val="257568"/>
              </a:solidFill>
              <a:latin typeface="Chamberi Super Display" panose="020B0604020202020204" pitchFamily="18" charset="0"/>
            </a:endParaRPr>
          </a:p>
        </p:txBody>
      </p:sp>
    </p:spTree>
    <p:extLst>
      <p:ext uri="{BB962C8B-B14F-4D97-AF65-F5344CB8AC3E}">
        <p14:creationId xmlns:p14="http://schemas.microsoft.com/office/powerpoint/2010/main" val="295776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7295F2B-2342-762C-3B40-5331F50B1880}"/>
              </a:ext>
            </a:extLst>
          </p:cNvPr>
          <p:cNvSpPr>
            <a:spLocks noGrp="1"/>
          </p:cNvSpPr>
          <p:nvPr>
            <p:ph type="body" idx="1"/>
          </p:nvPr>
        </p:nvSpPr>
        <p:spPr>
          <a:xfrm>
            <a:off x="838200" y="2094301"/>
            <a:ext cx="10835894" cy="4260779"/>
          </a:xfrm>
        </p:spPr>
        <p:txBody>
          <a:bodyPr>
            <a:noAutofit/>
          </a:bodyPr>
          <a:lstStyle/>
          <a:p>
            <a:endParaRPr lang="fr-FR" sz="2000" dirty="0">
              <a:latin typeface="Congenial Light" panose="02000503040000020004" pitchFamily="2" charset="0"/>
            </a:endParaRPr>
          </a:p>
          <a:p>
            <a:r>
              <a:rPr lang="fr-FR" sz="2800" dirty="0" smtClean="0">
                <a:solidFill>
                  <a:srgbClr val="257568"/>
                </a:solidFill>
                <a:latin typeface="Chamberi Super Display" panose="02040503080505020303" pitchFamily="18" charset="0"/>
              </a:rPr>
              <a:t>L’ Alliance Siméon envisage  </a:t>
            </a:r>
            <a:r>
              <a:rPr lang="fr-FR" sz="2800" dirty="0">
                <a:solidFill>
                  <a:srgbClr val="257568"/>
                </a:solidFill>
                <a:latin typeface="Chamberi Super Display" panose="02040503080505020303" pitchFamily="18" charset="0"/>
              </a:rPr>
              <a:t>un déploiement en région Lyonnaise , dans le Nord et dans l’IDF Ouest </a:t>
            </a:r>
            <a:r>
              <a:rPr lang="fr-FR" sz="2800" dirty="0" smtClean="0">
                <a:solidFill>
                  <a:srgbClr val="257568"/>
                </a:solidFill>
                <a:latin typeface="Chamberi Super Display" panose="02040503080505020303" pitchFamily="18" charset="0"/>
              </a:rPr>
              <a:t>en 2024 </a:t>
            </a:r>
          </a:p>
          <a:p>
            <a:r>
              <a:rPr lang="fr-FR" sz="2800" dirty="0"/>
              <a:t> </a:t>
            </a:r>
          </a:p>
          <a:p>
            <a:endParaRPr lang="fr-FR" sz="2800" dirty="0"/>
          </a:p>
          <a:p>
            <a:endParaRPr lang="fr-FR" sz="2800" dirty="0">
              <a:solidFill>
                <a:srgbClr val="257568"/>
              </a:solidFill>
              <a:latin typeface="Chamberi Super Display" panose="02040503080505020303" pitchFamily="18" charset="0"/>
            </a:endParaRPr>
          </a:p>
        </p:txBody>
      </p:sp>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1094232" y="203984"/>
            <a:ext cx="10003536" cy="1323439"/>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Déploiement de l’ Alliance Siméon en septembre 2024 </a:t>
            </a:r>
            <a:endParaRPr lang="fr-FR" sz="4000" b="1" dirty="0">
              <a:solidFill>
                <a:srgbClr val="257568"/>
              </a:solidFill>
              <a:latin typeface="Chamberi Super Display" panose="020B0604020202020204" pitchFamily="18" charset="0"/>
            </a:endParaRPr>
          </a:p>
        </p:txBody>
      </p:sp>
    </p:spTree>
    <p:extLst>
      <p:ext uri="{BB962C8B-B14F-4D97-AF65-F5344CB8AC3E}">
        <p14:creationId xmlns:p14="http://schemas.microsoft.com/office/powerpoint/2010/main" val="368749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7295F2B-2342-762C-3B40-5331F50B1880}"/>
              </a:ext>
            </a:extLst>
          </p:cNvPr>
          <p:cNvSpPr>
            <a:spLocks noGrp="1"/>
          </p:cNvSpPr>
          <p:nvPr>
            <p:ph type="body" idx="1"/>
          </p:nvPr>
        </p:nvSpPr>
        <p:spPr>
          <a:xfrm>
            <a:off x="838200" y="997021"/>
            <a:ext cx="10835894" cy="1500187"/>
          </a:xfrm>
        </p:spPr>
        <p:txBody>
          <a:bodyPr>
            <a:noAutofit/>
          </a:bodyPr>
          <a:lstStyle/>
          <a:p>
            <a:endParaRPr lang="fr-FR" b="1" dirty="0" smtClean="0">
              <a:solidFill>
                <a:srgbClr val="257568"/>
              </a:solidFill>
              <a:latin typeface="Chamberi Super Display" panose="02040503080505020303" pitchFamily="18" charset="0"/>
            </a:endParaRPr>
          </a:p>
          <a:p>
            <a:r>
              <a:rPr lang="fr-FR" b="1" dirty="0" smtClean="0">
                <a:solidFill>
                  <a:srgbClr val="257568"/>
                </a:solidFill>
                <a:latin typeface="Chamberi Super Display" panose="02040503080505020303" pitchFamily="18" charset="0"/>
              </a:rPr>
              <a:t>Les </a:t>
            </a:r>
            <a:r>
              <a:rPr lang="fr-FR" b="1" dirty="0">
                <a:solidFill>
                  <a:srgbClr val="257568"/>
                </a:solidFill>
                <a:latin typeface="Chamberi Super Display" panose="02040503080505020303" pitchFamily="18" charset="0"/>
              </a:rPr>
              <a:t>actions de collecte de fonds n’ont pas encore porté de fruits et n’en porteront certainement pas au niveau </a:t>
            </a:r>
            <a:r>
              <a:rPr lang="fr-FR" b="1" dirty="0" smtClean="0">
                <a:solidFill>
                  <a:srgbClr val="257568"/>
                </a:solidFill>
                <a:latin typeface="Chamberi Super Display" panose="02040503080505020303" pitchFamily="18" charset="0"/>
              </a:rPr>
              <a:t>espéré</a:t>
            </a:r>
          </a:p>
          <a:p>
            <a:endParaRPr lang="fr-FR" b="1" dirty="0">
              <a:solidFill>
                <a:srgbClr val="257568"/>
              </a:solidFill>
              <a:latin typeface="Chamberi Super Display" panose="02040503080505020303" pitchFamily="18" charset="0"/>
            </a:endParaRPr>
          </a:p>
          <a:p>
            <a:r>
              <a:rPr lang="fr-FR" dirty="0" smtClean="0">
                <a:solidFill>
                  <a:srgbClr val="257568"/>
                </a:solidFill>
                <a:latin typeface="Chamberi Super Display" panose="02040503080505020303" pitchFamily="18" charset="0"/>
              </a:rPr>
              <a:t>L’ancrage </a:t>
            </a:r>
            <a:r>
              <a:rPr lang="fr-FR" dirty="0">
                <a:solidFill>
                  <a:srgbClr val="257568"/>
                </a:solidFill>
                <a:latin typeface="Chamberi Super Display" panose="02040503080505020303" pitchFamily="18" charset="0"/>
              </a:rPr>
              <a:t>chrétien même si nous l’évoquons parfois discrètement est </a:t>
            </a:r>
            <a:r>
              <a:rPr lang="fr-FR" dirty="0" smtClean="0">
                <a:solidFill>
                  <a:srgbClr val="257568"/>
                </a:solidFill>
                <a:latin typeface="Chamberi Super Display" panose="02040503080505020303" pitchFamily="18" charset="0"/>
              </a:rPr>
              <a:t>rédhibitoire  auprès </a:t>
            </a:r>
            <a:r>
              <a:rPr lang="fr-FR" dirty="0">
                <a:solidFill>
                  <a:srgbClr val="257568"/>
                </a:solidFill>
                <a:latin typeface="Chamberi Super Display" panose="02040503080505020303" pitchFamily="18" charset="0"/>
              </a:rPr>
              <a:t>de nombreux fonds et fondations</a:t>
            </a:r>
            <a:r>
              <a:rPr lang="fr-FR" dirty="0" smtClean="0">
                <a:solidFill>
                  <a:srgbClr val="257568"/>
                </a:solidFill>
                <a:latin typeface="Chamberi Super Display" panose="02040503080505020303" pitchFamily="18" charset="0"/>
              </a:rPr>
              <a:t>.</a:t>
            </a:r>
          </a:p>
          <a:p>
            <a:r>
              <a:rPr lang="fr-FR" dirty="0">
                <a:solidFill>
                  <a:srgbClr val="257568"/>
                </a:solidFill>
                <a:latin typeface="Chamberi Super Display" panose="02040503080505020303" pitchFamily="18" charset="0"/>
              </a:rPr>
              <a:t/>
            </a:r>
            <a:br>
              <a:rPr lang="fr-FR" dirty="0">
                <a:solidFill>
                  <a:srgbClr val="257568"/>
                </a:solidFill>
                <a:latin typeface="Chamberi Super Display" panose="02040503080505020303" pitchFamily="18" charset="0"/>
              </a:rPr>
            </a:br>
            <a:r>
              <a:rPr lang="fr-FR" dirty="0">
                <a:solidFill>
                  <a:srgbClr val="257568"/>
                </a:solidFill>
                <a:latin typeface="Chamberi Super Display" panose="02040503080505020303" pitchFamily="18" charset="0"/>
              </a:rPr>
              <a:t>De plus nous sommes en concurrence entre nous </a:t>
            </a:r>
            <a:r>
              <a:rPr lang="fr-FR" dirty="0" smtClean="0">
                <a:solidFill>
                  <a:srgbClr val="257568"/>
                </a:solidFill>
                <a:latin typeface="Chamberi Super Display" panose="02040503080505020303" pitchFamily="18" charset="0"/>
              </a:rPr>
              <a:t>!</a:t>
            </a:r>
          </a:p>
          <a:p>
            <a:r>
              <a:rPr lang="fr-FR" dirty="0">
                <a:solidFill>
                  <a:srgbClr val="257568"/>
                </a:solidFill>
                <a:latin typeface="Chamberi Super Display" panose="02040503080505020303" pitchFamily="18" charset="0"/>
              </a:rPr>
              <a:t/>
            </a:r>
            <a:br>
              <a:rPr lang="fr-FR" dirty="0">
                <a:solidFill>
                  <a:srgbClr val="257568"/>
                </a:solidFill>
                <a:latin typeface="Chamberi Super Display" panose="02040503080505020303" pitchFamily="18" charset="0"/>
              </a:rPr>
            </a:br>
            <a:r>
              <a:rPr lang="fr-FR" dirty="0">
                <a:solidFill>
                  <a:srgbClr val="257568"/>
                </a:solidFill>
                <a:latin typeface="Chamberi Super Display" panose="02040503080505020303" pitchFamily="18" charset="0"/>
              </a:rPr>
              <a:t>Beaucoup d’associations gestionnaires ont leur propre collecte de fonds et sollicitent financièrement les congrégations fondatrices au nom de la poursuite de la mission et de la transmission du </a:t>
            </a:r>
            <a:r>
              <a:rPr lang="fr-FR" dirty="0" smtClean="0">
                <a:solidFill>
                  <a:srgbClr val="257568"/>
                </a:solidFill>
                <a:latin typeface="Chamberi Super Display" panose="02040503080505020303" pitchFamily="18" charset="0"/>
              </a:rPr>
              <a:t>charisme ou des grands donateurs ou encore les familles. </a:t>
            </a:r>
            <a:endParaRPr lang="fr-FR" dirty="0">
              <a:solidFill>
                <a:srgbClr val="257568"/>
              </a:solidFill>
              <a:latin typeface="Chamberi Super Display" panose="02040503080505020303" pitchFamily="18" charset="0"/>
            </a:endParaRPr>
          </a:p>
          <a:p>
            <a:r>
              <a:rPr lang="fr-FR" b="1" dirty="0">
                <a:solidFill>
                  <a:srgbClr val="257568"/>
                </a:solidFill>
                <a:latin typeface="Chamberi Super Display" panose="02040503080505020303" pitchFamily="18" charset="0"/>
              </a:rPr>
              <a:t>Nous sommes face à un constat d’échec du modèle </a:t>
            </a:r>
            <a:r>
              <a:rPr lang="fr-FR" b="1" dirty="0" smtClean="0">
                <a:solidFill>
                  <a:srgbClr val="257568"/>
                </a:solidFill>
                <a:latin typeface="Chamberi Super Display" panose="02040503080505020303" pitchFamily="18" charset="0"/>
              </a:rPr>
              <a:t>économique </a:t>
            </a:r>
            <a:r>
              <a:rPr lang="fr-FR" b="1" dirty="0">
                <a:solidFill>
                  <a:srgbClr val="257568"/>
                </a:solidFill>
                <a:latin typeface="Chamberi Super Display" panose="02040503080505020303" pitchFamily="18" charset="0"/>
              </a:rPr>
              <a:t>envisagé initialement </a:t>
            </a:r>
            <a:r>
              <a:rPr lang="fr-FR" b="1" dirty="0" smtClean="0">
                <a:solidFill>
                  <a:srgbClr val="257568"/>
                </a:solidFill>
                <a:latin typeface="Chamberi Super Display" panose="02040503080505020303" pitchFamily="18" charset="0"/>
              </a:rPr>
              <a:t>par l’ Alliance Siméon de gratuité </a:t>
            </a:r>
            <a:r>
              <a:rPr lang="fr-FR" b="1" dirty="0">
                <a:solidFill>
                  <a:srgbClr val="257568"/>
                </a:solidFill>
                <a:latin typeface="Chamberi Super Display" panose="02040503080505020303" pitchFamily="18" charset="0"/>
              </a:rPr>
              <a:t>pour les établissements </a:t>
            </a:r>
            <a:r>
              <a:rPr lang="fr-FR" b="1" dirty="0" smtClean="0"/>
              <a:t>.</a:t>
            </a:r>
          </a:p>
          <a:p>
            <a:pPr algn="ctr"/>
            <a:r>
              <a:rPr lang="fr-FR" sz="4800" dirty="0" smtClean="0">
                <a:latin typeface="Congenial Light" panose="02000503040000020004" pitchFamily="2" charset="0"/>
              </a:rPr>
              <a:t> </a:t>
            </a:r>
            <a:endParaRPr lang="fr-FR" sz="4800" dirty="0">
              <a:latin typeface="Congenial Light" panose="02000503040000020004" pitchFamily="2" charset="0"/>
            </a:endParaRPr>
          </a:p>
        </p:txBody>
      </p:sp>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1094232" y="203984"/>
            <a:ext cx="10003536" cy="707886"/>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Modèle économique de l’ Alliance Siméon  </a:t>
            </a:r>
            <a:endParaRPr lang="fr-FR" sz="4000" b="1" dirty="0">
              <a:solidFill>
                <a:srgbClr val="257568"/>
              </a:solidFill>
              <a:latin typeface="Chamberi Super Display" panose="020B0604020202020204" pitchFamily="18" charset="0"/>
            </a:endParaRPr>
          </a:p>
        </p:txBody>
      </p:sp>
    </p:spTree>
    <p:extLst>
      <p:ext uri="{BB962C8B-B14F-4D97-AF65-F5344CB8AC3E}">
        <p14:creationId xmlns:p14="http://schemas.microsoft.com/office/powerpoint/2010/main" val="3933758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7295F2B-2342-762C-3B40-5331F50B1880}"/>
              </a:ext>
            </a:extLst>
          </p:cNvPr>
          <p:cNvSpPr>
            <a:spLocks noGrp="1"/>
          </p:cNvSpPr>
          <p:nvPr>
            <p:ph type="body" idx="1"/>
          </p:nvPr>
        </p:nvSpPr>
        <p:spPr>
          <a:xfrm>
            <a:off x="838200" y="1993717"/>
            <a:ext cx="10835894" cy="1500187"/>
          </a:xfrm>
        </p:spPr>
        <p:txBody>
          <a:bodyPr>
            <a:noAutofit/>
          </a:bodyPr>
          <a:lstStyle/>
          <a:p>
            <a:r>
              <a:rPr lang="fr-FR" sz="3200" dirty="0"/>
              <a:t> </a:t>
            </a:r>
            <a:r>
              <a:rPr lang="fr-FR" sz="2800" dirty="0" smtClean="0">
                <a:solidFill>
                  <a:srgbClr val="257568"/>
                </a:solidFill>
                <a:latin typeface="Chamberi Super Display" panose="02040503080505020303" pitchFamily="18" charset="0"/>
              </a:rPr>
              <a:t>L’Alliance Siméon n’a  </a:t>
            </a:r>
            <a:r>
              <a:rPr lang="fr-FR" sz="2800" dirty="0">
                <a:solidFill>
                  <a:srgbClr val="257568"/>
                </a:solidFill>
                <a:latin typeface="Chamberi Super Display" panose="02040503080505020303" pitchFamily="18" charset="0"/>
              </a:rPr>
              <a:t>pas les </a:t>
            </a:r>
            <a:r>
              <a:rPr lang="fr-FR" sz="2800" dirty="0" smtClean="0">
                <a:solidFill>
                  <a:srgbClr val="257568"/>
                </a:solidFill>
                <a:latin typeface="Chamberi Super Display" panose="02040503080505020303" pitchFamily="18" charset="0"/>
              </a:rPr>
              <a:t>fonds en 2024 </a:t>
            </a:r>
            <a:r>
              <a:rPr lang="fr-FR" sz="2800" dirty="0">
                <a:solidFill>
                  <a:srgbClr val="257568"/>
                </a:solidFill>
                <a:latin typeface="Chamberi Super Display" panose="02040503080505020303" pitchFamily="18" charset="0"/>
              </a:rPr>
              <a:t>pour financer le coût des salaires, charges et frais de déplacements des animateurs pastoraux et spirituels. </a:t>
            </a:r>
            <a:r>
              <a:rPr lang="fr-FR" sz="2800" dirty="0" smtClean="0">
                <a:solidFill>
                  <a:srgbClr val="257568"/>
                </a:solidFill>
                <a:latin typeface="Chamberi Super Display" panose="02040503080505020303" pitchFamily="18" charset="0"/>
              </a:rPr>
              <a:t>Pour mémoire les frais de structures sont assumés par le Fonds du Bien Commun</a:t>
            </a:r>
            <a:endParaRPr lang="fr-FR" sz="2800" dirty="0">
              <a:solidFill>
                <a:srgbClr val="257568"/>
              </a:solidFill>
              <a:latin typeface="Chamberi Super Display" panose="02040503080505020303" pitchFamily="18" charset="0"/>
            </a:endParaRPr>
          </a:p>
          <a:p>
            <a:endParaRPr lang="fr-FR" sz="2800" dirty="0">
              <a:solidFill>
                <a:srgbClr val="257568"/>
              </a:solidFill>
              <a:latin typeface="Chamberi Super Display" panose="02040503080505020303" pitchFamily="18" charset="0"/>
            </a:endParaRPr>
          </a:p>
          <a:p>
            <a:r>
              <a:rPr lang="fr-FR" sz="2800" dirty="0" smtClean="0">
                <a:solidFill>
                  <a:srgbClr val="257568"/>
                </a:solidFill>
                <a:latin typeface="Chamberi Super Display" panose="02040503080505020303" pitchFamily="18" charset="0"/>
              </a:rPr>
              <a:t>Si </a:t>
            </a:r>
            <a:r>
              <a:rPr lang="fr-FR" sz="2800" dirty="0">
                <a:solidFill>
                  <a:srgbClr val="257568"/>
                </a:solidFill>
                <a:latin typeface="Chamberi Super Display" panose="02040503080505020303" pitchFamily="18" charset="0"/>
              </a:rPr>
              <a:t>nous estimons que cet accompagnement spirituel </a:t>
            </a:r>
            <a:r>
              <a:rPr lang="fr-FR" sz="2800" b="1" dirty="0">
                <a:solidFill>
                  <a:srgbClr val="257568"/>
                </a:solidFill>
                <a:latin typeface="Chamberi Super Display" panose="02040503080505020303" pitchFamily="18" charset="0"/>
              </a:rPr>
              <a:t>est un marqueur fort de qui nous sommes, </a:t>
            </a:r>
            <a:r>
              <a:rPr lang="fr-FR" sz="2800" dirty="0">
                <a:solidFill>
                  <a:srgbClr val="257568"/>
                </a:solidFill>
                <a:latin typeface="Chamberi Super Display" panose="02040503080505020303" pitchFamily="18" charset="0"/>
              </a:rPr>
              <a:t>il</a:t>
            </a:r>
            <a:r>
              <a:rPr lang="fr-FR" sz="2800" b="1" dirty="0">
                <a:solidFill>
                  <a:srgbClr val="257568"/>
                </a:solidFill>
                <a:latin typeface="Chamberi Super Display" panose="02040503080505020303" pitchFamily="18" charset="0"/>
              </a:rPr>
              <a:t> </a:t>
            </a:r>
            <a:r>
              <a:rPr lang="fr-FR" sz="2800" dirty="0">
                <a:solidFill>
                  <a:srgbClr val="257568"/>
                </a:solidFill>
                <a:latin typeface="Chamberi Super Display" panose="02040503080505020303" pitchFamily="18" charset="0"/>
              </a:rPr>
              <a:t>convient pour les associations gestionnaires d’essayer de faire l’effort de financer ou de solliciter leurs congrégations fondatrices au nom de la poursuite de la mission et de la transmission du charisme</a:t>
            </a:r>
            <a:r>
              <a:rPr lang="fr-FR" sz="3200" dirty="0">
                <a:solidFill>
                  <a:srgbClr val="257568"/>
                </a:solidFill>
                <a:latin typeface="Chamberi Super Display" panose="02040503080505020303" pitchFamily="18" charset="0"/>
              </a:rPr>
              <a:t>. </a:t>
            </a:r>
          </a:p>
          <a:p>
            <a:endParaRPr lang="fr-FR" sz="3200" dirty="0" smtClean="0"/>
          </a:p>
          <a:p>
            <a:endParaRPr lang="fr-FR" sz="3200" dirty="0" smtClean="0"/>
          </a:p>
          <a:p>
            <a:pPr algn="ctr"/>
            <a:r>
              <a:rPr lang="fr-FR" sz="4800" dirty="0" smtClean="0">
                <a:latin typeface="Congenial Light" panose="02000503040000020004" pitchFamily="2" charset="0"/>
              </a:rPr>
              <a:t> </a:t>
            </a:r>
            <a:endParaRPr lang="fr-FR" sz="4800" dirty="0">
              <a:latin typeface="Congenial Light" panose="02000503040000020004" pitchFamily="2" charset="0"/>
            </a:endParaRPr>
          </a:p>
        </p:txBody>
      </p:sp>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1094232" y="203984"/>
            <a:ext cx="10003536" cy="707886"/>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Modèle économique de l’ Alliance Siméon  </a:t>
            </a:r>
            <a:endParaRPr lang="fr-FR" sz="4000" b="1" dirty="0">
              <a:solidFill>
                <a:srgbClr val="257568"/>
              </a:solidFill>
              <a:latin typeface="Chamberi Super Display" panose="020B0604020202020204" pitchFamily="18" charset="0"/>
            </a:endParaRPr>
          </a:p>
        </p:txBody>
      </p:sp>
    </p:spTree>
    <p:extLst>
      <p:ext uri="{BB962C8B-B14F-4D97-AF65-F5344CB8AC3E}">
        <p14:creationId xmlns:p14="http://schemas.microsoft.com/office/powerpoint/2010/main" val="133842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7295F2B-2342-762C-3B40-5331F50B1880}"/>
              </a:ext>
            </a:extLst>
          </p:cNvPr>
          <p:cNvSpPr>
            <a:spLocks noGrp="1"/>
          </p:cNvSpPr>
          <p:nvPr>
            <p:ph type="body" idx="1"/>
          </p:nvPr>
        </p:nvSpPr>
        <p:spPr>
          <a:xfrm>
            <a:off x="838200" y="997021"/>
            <a:ext cx="10835894" cy="1500187"/>
          </a:xfrm>
        </p:spPr>
        <p:txBody>
          <a:bodyPr>
            <a:noAutofit/>
          </a:bodyPr>
          <a:lstStyle/>
          <a:p>
            <a:r>
              <a:rPr lang="fr-FR" sz="2800" b="1" dirty="0">
                <a:solidFill>
                  <a:srgbClr val="257568"/>
                </a:solidFill>
                <a:latin typeface="Chamberi Super Display" panose="02040503080505020303" pitchFamily="18" charset="0"/>
              </a:rPr>
              <a:t>L’unique solution est de  facturer aux associations et/ou  aux établissements une « prestation d’animation spirituelle » de l’ordre de 10K€ par an et par établissement</a:t>
            </a:r>
            <a:r>
              <a:rPr lang="fr-FR" sz="2800" b="1" dirty="0" smtClean="0">
                <a:solidFill>
                  <a:srgbClr val="257568"/>
                </a:solidFill>
                <a:latin typeface="Chamberi Super Display" panose="02040503080505020303" pitchFamily="18" charset="0"/>
              </a:rPr>
              <a:t>.</a:t>
            </a:r>
          </a:p>
          <a:p>
            <a:endParaRPr lang="fr-FR" sz="2800" b="1" dirty="0">
              <a:solidFill>
                <a:srgbClr val="257568"/>
              </a:solidFill>
              <a:latin typeface="Chamberi Super Display" panose="02040503080505020303" pitchFamily="18" charset="0"/>
            </a:endParaRPr>
          </a:p>
          <a:p>
            <a:r>
              <a:rPr lang="fr-FR" sz="2800" dirty="0">
                <a:solidFill>
                  <a:srgbClr val="257568"/>
                </a:solidFill>
                <a:latin typeface="Chamberi Super Display" panose="02040503080505020303" pitchFamily="18" charset="0"/>
              </a:rPr>
              <a:t>Bien évidemment les  actions de collecte de fonds se poursuivent afin de réduire la participation des associations. </a:t>
            </a:r>
          </a:p>
          <a:p>
            <a:r>
              <a:rPr lang="fr-FR" sz="2800" dirty="0">
                <a:solidFill>
                  <a:srgbClr val="257568"/>
                </a:solidFill>
                <a:latin typeface="Chamberi Super Display" panose="02040503080505020303" pitchFamily="18" charset="0"/>
              </a:rPr>
              <a:t>Cette participation sera appelée à compter de 2024, ce qui  permettra </a:t>
            </a:r>
            <a:r>
              <a:rPr lang="fr-FR" sz="2800" dirty="0" smtClean="0">
                <a:solidFill>
                  <a:srgbClr val="257568"/>
                </a:solidFill>
                <a:latin typeface="Chamberi Super Display" panose="02040503080505020303" pitchFamily="18" charset="0"/>
              </a:rPr>
              <a:t>de l’intégrer </a:t>
            </a:r>
            <a:r>
              <a:rPr lang="fr-FR" sz="2800" dirty="0">
                <a:solidFill>
                  <a:srgbClr val="257568"/>
                </a:solidFill>
                <a:latin typeface="Chamberi Super Display" panose="02040503080505020303" pitchFamily="18" charset="0"/>
              </a:rPr>
              <a:t>dans les budgets </a:t>
            </a:r>
            <a:r>
              <a:rPr lang="fr-FR" sz="2800" dirty="0" smtClean="0">
                <a:solidFill>
                  <a:srgbClr val="257568"/>
                </a:solidFill>
                <a:latin typeface="Chamberi Super Display" panose="02040503080505020303" pitchFamily="18" charset="0"/>
              </a:rPr>
              <a:t> </a:t>
            </a:r>
            <a:r>
              <a:rPr lang="fr-FR" sz="2800" dirty="0">
                <a:solidFill>
                  <a:srgbClr val="257568"/>
                </a:solidFill>
                <a:latin typeface="Chamberi Super Display" panose="02040503080505020303" pitchFamily="18" charset="0"/>
              </a:rPr>
              <a:t>2024</a:t>
            </a:r>
          </a:p>
          <a:p>
            <a:r>
              <a:rPr lang="fr-FR" sz="2800" dirty="0">
                <a:solidFill>
                  <a:srgbClr val="257568"/>
                </a:solidFill>
                <a:latin typeface="Chamberi Super Display" panose="02040503080505020303" pitchFamily="18" charset="0"/>
              </a:rPr>
              <a:t>La dotation initiale du Fonds du Bien Commun  permet d’assumer la charge des salaires pour la fin 2023 </a:t>
            </a:r>
          </a:p>
          <a:p>
            <a:r>
              <a:rPr lang="fr-FR" sz="3200" dirty="0" smtClean="0"/>
              <a:t>.</a:t>
            </a:r>
            <a:endParaRPr lang="fr-FR" sz="3200" dirty="0"/>
          </a:p>
          <a:p>
            <a:endParaRPr lang="fr-FR" sz="3200" dirty="0" smtClean="0"/>
          </a:p>
          <a:p>
            <a:endParaRPr lang="fr-FR" sz="3200" dirty="0" smtClean="0"/>
          </a:p>
          <a:p>
            <a:endParaRPr lang="fr-FR" sz="3200" dirty="0" smtClean="0"/>
          </a:p>
          <a:p>
            <a:pPr algn="ctr"/>
            <a:r>
              <a:rPr lang="fr-FR" sz="4800" dirty="0" smtClean="0">
                <a:latin typeface="Congenial Light" panose="02000503040000020004" pitchFamily="2" charset="0"/>
              </a:rPr>
              <a:t> </a:t>
            </a:r>
            <a:endParaRPr lang="fr-FR" sz="4800" dirty="0">
              <a:latin typeface="Congenial Light" panose="02000503040000020004" pitchFamily="2" charset="0"/>
            </a:endParaRPr>
          </a:p>
        </p:txBody>
      </p:sp>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1094232" y="203984"/>
            <a:ext cx="10003536" cy="707886"/>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Modèle économique de l’ Alliance Siméon  </a:t>
            </a:r>
            <a:endParaRPr lang="fr-FR" sz="4000" b="1" dirty="0">
              <a:solidFill>
                <a:srgbClr val="257568"/>
              </a:solidFill>
              <a:latin typeface="Chamberi Super Display" panose="020B0604020202020204" pitchFamily="18" charset="0"/>
            </a:endParaRPr>
          </a:p>
        </p:txBody>
      </p:sp>
    </p:spTree>
    <p:extLst>
      <p:ext uri="{BB962C8B-B14F-4D97-AF65-F5344CB8AC3E}">
        <p14:creationId xmlns:p14="http://schemas.microsoft.com/office/powerpoint/2010/main" val="3903021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7295F2B-2342-762C-3B40-5331F50B1880}"/>
              </a:ext>
            </a:extLst>
          </p:cNvPr>
          <p:cNvSpPr>
            <a:spLocks noGrp="1"/>
          </p:cNvSpPr>
          <p:nvPr>
            <p:ph type="body" idx="1"/>
          </p:nvPr>
        </p:nvSpPr>
        <p:spPr>
          <a:xfrm>
            <a:off x="838200" y="997021"/>
            <a:ext cx="10835894" cy="5540939"/>
          </a:xfrm>
        </p:spPr>
        <p:txBody>
          <a:bodyPr>
            <a:noAutofit/>
          </a:bodyPr>
          <a:lstStyle/>
          <a:p>
            <a:pPr algn="ctr"/>
            <a:r>
              <a:rPr lang="fr-FR" sz="4800" dirty="0" smtClean="0">
                <a:latin typeface="Congenial Light" panose="02000503040000020004" pitchFamily="2" charset="0"/>
              </a:rPr>
              <a:t> </a:t>
            </a:r>
            <a:r>
              <a:rPr lang="fr-FR" sz="3600" dirty="0">
                <a:solidFill>
                  <a:srgbClr val="257568"/>
                </a:solidFill>
                <a:latin typeface="Chamberi Super Display" panose="02040503080505020303" pitchFamily="18" charset="0"/>
              </a:rPr>
              <a:t>Enfin dans la droite ligne des orientations stratégiques de la FNISASIC nous souhaitons comme nous l’avions envisagé dès la création de l’Alliance Siméon offrir progressivement aux associations autonomes et indépendantes membres de l’Alliance Siméon  d’autres services que l’animation spirituelle et c’est à cette extension que nous allons travailler dans les prochains mois</a:t>
            </a:r>
            <a:r>
              <a:rPr lang="fr-FR" sz="4000" dirty="0"/>
              <a:t>.</a:t>
            </a:r>
          </a:p>
          <a:p>
            <a:pPr algn="ctr"/>
            <a:endParaRPr lang="fr-FR" sz="4800" dirty="0">
              <a:latin typeface="Congenial Light" panose="02000503040000020004" pitchFamily="2" charset="0"/>
            </a:endParaRPr>
          </a:p>
        </p:txBody>
      </p:sp>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1094232" y="203984"/>
            <a:ext cx="10003536" cy="707886"/>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L’ Alliance </a:t>
            </a:r>
            <a:r>
              <a:rPr lang="fr-FR" sz="4000" b="1" smtClean="0">
                <a:solidFill>
                  <a:srgbClr val="257568"/>
                </a:solidFill>
                <a:latin typeface="Chamberi Super Display" panose="020B0604020202020204" pitchFamily="18" charset="0"/>
              </a:rPr>
              <a:t>Siméon  </a:t>
            </a:r>
            <a:r>
              <a:rPr lang="fr-FR" sz="4000" b="1" smtClean="0">
                <a:solidFill>
                  <a:srgbClr val="257568"/>
                </a:solidFill>
                <a:latin typeface="Chamberi Super Display" panose="020B0604020202020204" pitchFamily="18" charset="0"/>
              </a:rPr>
              <a:t>Evolution</a:t>
            </a:r>
            <a:endParaRPr lang="fr-FR" sz="4000" b="1" dirty="0">
              <a:solidFill>
                <a:srgbClr val="257568"/>
              </a:solidFill>
              <a:latin typeface="Chamberi Super Display" panose="020B0604020202020204" pitchFamily="18" charset="0"/>
            </a:endParaRPr>
          </a:p>
        </p:txBody>
      </p:sp>
    </p:spTree>
    <p:extLst>
      <p:ext uri="{BB962C8B-B14F-4D97-AF65-F5344CB8AC3E}">
        <p14:creationId xmlns:p14="http://schemas.microsoft.com/office/powerpoint/2010/main" val="90360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rte de visite, Police, capture d’écran&#10;&#10;Description générée automatiquement">
            <a:extLst>
              <a:ext uri="{FF2B5EF4-FFF2-40B4-BE49-F238E27FC236}">
                <a16:creationId xmlns="" xmlns:a16="http://schemas.microsoft.com/office/drawing/2014/main" id="{CDFCB5F7-13ED-5D41-F136-34A2340175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 b="98981" l="2396" r="99115">
                        <a14:foregroundMark x1="4948" y1="6111" x2="2396" y2="9630"/>
                        <a14:foregroundMark x1="99115" y1="83704" x2="93854" y2="94074"/>
                        <a14:foregroundMark x1="18125" y1="741" x2="18385" y2="463"/>
                        <a14:foregroundMark x1="20313" y1="93" x2="20313" y2="93"/>
                        <a14:foregroundMark x1="85469" y1="98611" x2="83594" y2="98981"/>
                        <a14:backgroundMark x1="23073" y1="19444" x2="20885" y2="25463"/>
                        <a14:backgroundMark x1="20885" y1="25463" x2="20833" y2="35741"/>
                        <a14:backgroundMark x1="20833" y1="35741" x2="32552" y2="33611"/>
                      </a14:backgroundRemoval>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a:extLst>
              <a:ext uri="{FF2B5EF4-FFF2-40B4-BE49-F238E27FC236}">
                <a16:creationId xmlns="" xmlns:a16="http://schemas.microsoft.com/office/drawing/2014/main" id="{C189695D-569C-3C46-9CD9-ACA84BE871AB}"/>
              </a:ext>
            </a:extLst>
          </p:cNvPr>
          <p:cNvSpPr txBox="1"/>
          <p:nvPr/>
        </p:nvSpPr>
        <p:spPr>
          <a:xfrm>
            <a:off x="3150470" y="451148"/>
            <a:ext cx="5746642" cy="923330"/>
          </a:xfrm>
          <a:prstGeom prst="rect">
            <a:avLst/>
          </a:prstGeom>
          <a:noFill/>
        </p:spPr>
        <p:txBody>
          <a:bodyPr wrap="square" rtlCol="0">
            <a:spAutoFit/>
          </a:bodyPr>
          <a:lstStyle/>
          <a:p>
            <a:pPr algn="ctr"/>
            <a:r>
              <a:rPr lang="fr-FR" sz="5400" b="1" dirty="0" smtClean="0">
                <a:solidFill>
                  <a:srgbClr val="257568"/>
                </a:solidFill>
                <a:latin typeface="Chamberi Super Display" panose="02040503080505020303" pitchFamily="18" charset="0"/>
              </a:rPr>
              <a:t>Qui sommes nous  </a:t>
            </a:r>
            <a:endParaRPr lang="fr-FR" sz="5400" b="1" dirty="0">
              <a:solidFill>
                <a:srgbClr val="257568"/>
              </a:solidFill>
              <a:latin typeface="Chamberi Super Display" panose="02040503080505020303" pitchFamily="18" charset="0"/>
            </a:endParaRPr>
          </a:p>
        </p:txBody>
      </p:sp>
      <p:sp>
        <p:nvSpPr>
          <p:cNvPr id="3" name="Titre 2"/>
          <p:cNvSpPr>
            <a:spLocks noGrp="1"/>
          </p:cNvSpPr>
          <p:nvPr>
            <p:ph type="title"/>
          </p:nvPr>
        </p:nvSpPr>
        <p:spPr>
          <a:xfrm>
            <a:off x="920496" y="1374478"/>
            <a:ext cx="10515600" cy="1325563"/>
          </a:xfrm>
        </p:spPr>
        <p:txBody>
          <a:bodyPr>
            <a:noAutofit/>
          </a:bodyPr>
          <a:lstStyle/>
          <a:p>
            <a:r>
              <a:rPr lang="fr-FR" sz="3200" b="1" dirty="0" smtClean="0">
                <a:solidFill>
                  <a:srgbClr val="257568"/>
                </a:solidFill>
                <a:latin typeface="Chamberi Super Display" panose="02040503080505020303" pitchFamily="18" charset="0"/>
                <a:ea typeface="+mn-ea"/>
                <a:cs typeface="+mn-cs"/>
              </a:rPr>
              <a:t/>
            </a:r>
            <a:br>
              <a:rPr lang="fr-FR" sz="3200" b="1" dirty="0" smtClean="0">
                <a:solidFill>
                  <a:srgbClr val="257568"/>
                </a:solidFill>
                <a:latin typeface="Chamberi Super Display" panose="02040503080505020303" pitchFamily="18" charset="0"/>
                <a:ea typeface="+mn-ea"/>
                <a:cs typeface="+mn-cs"/>
              </a:rPr>
            </a:br>
            <a:r>
              <a:rPr lang="fr-FR" sz="3200" b="1" dirty="0">
                <a:solidFill>
                  <a:srgbClr val="257568"/>
                </a:solidFill>
                <a:latin typeface="Chamberi Super Display" panose="02040503080505020303" pitchFamily="18" charset="0"/>
                <a:ea typeface="+mn-ea"/>
                <a:cs typeface="+mn-cs"/>
              </a:rPr>
              <a:t/>
            </a:r>
            <a:br>
              <a:rPr lang="fr-FR" sz="3200" b="1" dirty="0">
                <a:solidFill>
                  <a:srgbClr val="257568"/>
                </a:solidFill>
                <a:latin typeface="Chamberi Super Display" panose="02040503080505020303" pitchFamily="18" charset="0"/>
                <a:ea typeface="+mn-ea"/>
                <a:cs typeface="+mn-cs"/>
              </a:rPr>
            </a:br>
            <a:r>
              <a:rPr lang="fr-FR" sz="3200" b="1" dirty="0" smtClean="0">
                <a:solidFill>
                  <a:srgbClr val="257568"/>
                </a:solidFill>
                <a:latin typeface="Chamberi Super Display" panose="02040503080505020303" pitchFamily="18" charset="0"/>
                <a:ea typeface="+mn-ea"/>
                <a:cs typeface="+mn-cs"/>
              </a:rPr>
              <a:t/>
            </a:r>
            <a:br>
              <a:rPr lang="fr-FR" sz="3200" b="1" dirty="0" smtClean="0">
                <a:solidFill>
                  <a:srgbClr val="257568"/>
                </a:solidFill>
                <a:latin typeface="Chamberi Super Display" panose="02040503080505020303" pitchFamily="18" charset="0"/>
                <a:ea typeface="+mn-ea"/>
                <a:cs typeface="+mn-cs"/>
              </a:rPr>
            </a:br>
            <a:r>
              <a:rPr lang="fr-FR" sz="3200" b="1" dirty="0">
                <a:solidFill>
                  <a:srgbClr val="257568"/>
                </a:solidFill>
                <a:latin typeface="Chamberi Super Display" panose="02040503080505020303" pitchFamily="18" charset="0"/>
                <a:ea typeface="+mn-ea"/>
                <a:cs typeface="+mn-cs"/>
              </a:rPr>
              <a:t/>
            </a:r>
            <a:br>
              <a:rPr lang="fr-FR" sz="3200" b="1" dirty="0">
                <a:solidFill>
                  <a:srgbClr val="257568"/>
                </a:solidFill>
                <a:latin typeface="Chamberi Super Display" panose="02040503080505020303" pitchFamily="18" charset="0"/>
                <a:ea typeface="+mn-ea"/>
                <a:cs typeface="+mn-cs"/>
              </a:rPr>
            </a:br>
            <a:r>
              <a:rPr lang="fr-FR" sz="3200" b="1" dirty="0" smtClean="0">
                <a:solidFill>
                  <a:srgbClr val="257568"/>
                </a:solidFill>
                <a:latin typeface="Chamberi Super Display" panose="02040503080505020303" pitchFamily="18" charset="0"/>
                <a:ea typeface="+mn-ea"/>
                <a:cs typeface="+mn-cs"/>
              </a:rPr>
              <a:t/>
            </a:r>
            <a:br>
              <a:rPr lang="fr-FR" sz="3200" b="1" dirty="0" smtClean="0">
                <a:solidFill>
                  <a:srgbClr val="257568"/>
                </a:solidFill>
                <a:latin typeface="Chamberi Super Display" panose="02040503080505020303" pitchFamily="18" charset="0"/>
                <a:ea typeface="+mn-ea"/>
                <a:cs typeface="+mn-cs"/>
              </a:rPr>
            </a:br>
            <a:r>
              <a:rPr lang="fr-FR" sz="3200" b="1" dirty="0">
                <a:solidFill>
                  <a:srgbClr val="257568"/>
                </a:solidFill>
                <a:latin typeface="Chamberi Super Display" panose="02040503080505020303" pitchFamily="18" charset="0"/>
                <a:ea typeface="+mn-ea"/>
                <a:cs typeface="+mn-cs"/>
              </a:rPr>
              <a:t/>
            </a:r>
            <a:br>
              <a:rPr lang="fr-FR" sz="3200" b="1" dirty="0">
                <a:solidFill>
                  <a:srgbClr val="257568"/>
                </a:solidFill>
                <a:latin typeface="Chamberi Super Display" panose="02040503080505020303" pitchFamily="18" charset="0"/>
                <a:ea typeface="+mn-ea"/>
                <a:cs typeface="+mn-cs"/>
              </a:rPr>
            </a:br>
            <a:r>
              <a:rPr lang="fr-FR" sz="3200" b="1" dirty="0" smtClean="0">
                <a:solidFill>
                  <a:srgbClr val="257568"/>
                </a:solidFill>
                <a:latin typeface="Chamberi Super Display" panose="02040503080505020303" pitchFamily="18" charset="0"/>
                <a:ea typeface="+mn-ea"/>
                <a:cs typeface="+mn-cs"/>
              </a:rPr>
              <a:t/>
            </a:r>
            <a:br>
              <a:rPr lang="fr-FR" sz="3200" b="1" dirty="0" smtClean="0">
                <a:solidFill>
                  <a:srgbClr val="257568"/>
                </a:solidFill>
                <a:latin typeface="Chamberi Super Display" panose="02040503080505020303" pitchFamily="18" charset="0"/>
                <a:ea typeface="+mn-ea"/>
                <a:cs typeface="+mn-cs"/>
              </a:rPr>
            </a:br>
            <a:r>
              <a:rPr lang="fr-FR" sz="3200" b="1" dirty="0" smtClean="0">
                <a:solidFill>
                  <a:srgbClr val="257568"/>
                </a:solidFill>
                <a:latin typeface="Chamberi Super Display" panose="02040503080505020303" pitchFamily="18" charset="0"/>
                <a:ea typeface="+mn-ea"/>
                <a:cs typeface="+mn-cs"/>
              </a:rPr>
              <a:t/>
            </a:r>
            <a:br>
              <a:rPr lang="fr-FR" sz="3200" b="1" dirty="0" smtClean="0">
                <a:solidFill>
                  <a:srgbClr val="257568"/>
                </a:solidFill>
                <a:latin typeface="Chamberi Super Display" panose="02040503080505020303" pitchFamily="18" charset="0"/>
                <a:ea typeface="+mn-ea"/>
                <a:cs typeface="+mn-cs"/>
              </a:rPr>
            </a:br>
            <a:r>
              <a:rPr lang="fr-FR" sz="3200" dirty="0" smtClean="0">
                <a:solidFill>
                  <a:srgbClr val="257568"/>
                </a:solidFill>
                <a:latin typeface="Chamberi Super Display" panose="02040503080505020303" pitchFamily="18" charset="0"/>
                <a:ea typeface="+mn-ea"/>
                <a:cs typeface="+mn-cs"/>
              </a:rPr>
              <a:t>L’Alliance Siméon, créée dans le cadre de la FNISASIC, est </a:t>
            </a:r>
            <a:r>
              <a:rPr lang="fr-FR" sz="3200" dirty="0">
                <a:solidFill>
                  <a:srgbClr val="257568"/>
                </a:solidFill>
                <a:latin typeface="Chamberi Super Display" panose="02040503080505020303" pitchFamily="18" charset="0"/>
                <a:ea typeface="+mn-ea"/>
                <a:cs typeface="+mn-cs"/>
              </a:rPr>
              <a:t>une alliance d’associations indépendantes, pétries d’une histoire chrétienne, agissant dans le secteur du Grand </a:t>
            </a:r>
            <a:r>
              <a:rPr lang="fr-FR" sz="3200" dirty="0" smtClean="0">
                <a:solidFill>
                  <a:srgbClr val="257568"/>
                </a:solidFill>
                <a:latin typeface="Chamberi Super Display" panose="02040503080505020303" pitchFamily="18" charset="0"/>
                <a:ea typeface="+mn-ea"/>
                <a:cs typeface="+mn-cs"/>
              </a:rPr>
              <a:t>Âge. </a:t>
            </a:r>
            <a:r>
              <a:rPr lang="fr-FR" sz="3200" b="1" dirty="0">
                <a:solidFill>
                  <a:srgbClr val="257568"/>
                </a:solidFill>
                <a:latin typeface="Chamberi Super Display" panose="02040503080505020303" pitchFamily="18" charset="0"/>
                <a:ea typeface="+mn-ea"/>
                <a:cs typeface="+mn-cs"/>
              </a:rPr>
              <a:t/>
            </a:r>
            <a:br>
              <a:rPr lang="fr-FR" sz="3200" b="1" dirty="0">
                <a:solidFill>
                  <a:srgbClr val="257568"/>
                </a:solidFill>
                <a:latin typeface="Chamberi Super Display" panose="02040503080505020303" pitchFamily="18" charset="0"/>
                <a:ea typeface="+mn-ea"/>
                <a:cs typeface="+mn-cs"/>
              </a:rPr>
            </a:br>
            <a:endParaRPr lang="fr-FR" sz="3200" b="1" dirty="0">
              <a:solidFill>
                <a:srgbClr val="257568"/>
              </a:solidFill>
              <a:latin typeface="Chamberi Super Display" panose="02040503080505020303" pitchFamily="18" charset="0"/>
              <a:ea typeface="+mn-ea"/>
              <a:cs typeface="+mn-cs"/>
            </a:endParaRPr>
          </a:p>
        </p:txBody>
      </p:sp>
      <p:pic>
        <p:nvPicPr>
          <p:cNvPr id="6" name="Image 5" descr="C:\Users\jb.prim\AppData\Local\Temp\Temp1_Logo-alliance-siméon.zip\Logo\logo-as-colo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825626"/>
            <a:ext cx="1066800" cy="696595"/>
          </a:xfrm>
          <a:prstGeom prst="rect">
            <a:avLst/>
          </a:prstGeom>
          <a:noFill/>
          <a:ln>
            <a:noFill/>
          </a:ln>
        </p:spPr>
      </p:pic>
    </p:spTree>
    <p:extLst>
      <p:ext uri="{BB962C8B-B14F-4D97-AF65-F5344CB8AC3E}">
        <p14:creationId xmlns:p14="http://schemas.microsoft.com/office/powerpoint/2010/main" val="621628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7295F2B-2342-762C-3B40-5331F50B1880}"/>
              </a:ext>
            </a:extLst>
          </p:cNvPr>
          <p:cNvSpPr>
            <a:spLocks noGrp="1"/>
          </p:cNvSpPr>
          <p:nvPr>
            <p:ph type="body" idx="1"/>
          </p:nvPr>
        </p:nvSpPr>
        <p:spPr>
          <a:xfrm>
            <a:off x="838200" y="2295469"/>
            <a:ext cx="10835894" cy="1500187"/>
          </a:xfrm>
        </p:spPr>
        <p:txBody>
          <a:bodyPr>
            <a:noAutofit/>
          </a:bodyPr>
          <a:lstStyle/>
          <a:p>
            <a:r>
              <a:rPr lang="fr-FR" sz="3600" dirty="0">
                <a:solidFill>
                  <a:srgbClr val="257568"/>
                </a:solidFill>
                <a:latin typeface="Chamberi Super Display" panose="02040503080505020303" pitchFamily="18" charset="0"/>
              </a:rPr>
              <a:t>Pour que l’Alliance Siméon se concrétise auprès de tous les établissements adhérents, nous avons engagé un partenariat avec l’1visible spécial ainé journal chrétien d’annonce de la bonne nouvelle. 20 exemplaires seront mis à disposition de chaque </a:t>
            </a:r>
            <a:r>
              <a:rPr lang="fr-FR" sz="3600" dirty="0" smtClean="0">
                <a:solidFill>
                  <a:srgbClr val="257568"/>
                </a:solidFill>
                <a:latin typeface="Chamberi Super Display" panose="02040503080505020303" pitchFamily="18" charset="0"/>
              </a:rPr>
              <a:t>établissement. </a:t>
            </a:r>
            <a:endParaRPr lang="fr-FR" sz="3600" dirty="0">
              <a:solidFill>
                <a:srgbClr val="257568"/>
              </a:solidFill>
              <a:latin typeface="Chamberi Super Display" panose="02040503080505020303" pitchFamily="18" charset="0"/>
            </a:endParaRPr>
          </a:p>
          <a:p>
            <a:pPr algn="ctr"/>
            <a:r>
              <a:rPr lang="fr-FR" sz="4800" dirty="0" smtClean="0">
                <a:latin typeface="Congenial Light" panose="02000503040000020004" pitchFamily="2" charset="0"/>
              </a:rPr>
              <a:t> </a:t>
            </a:r>
            <a:endParaRPr lang="fr-FR" sz="4800" dirty="0">
              <a:latin typeface="Congenial Light" panose="02000503040000020004" pitchFamily="2" charset="0"/>
            </a:endParaRPr>
          </a:p>
        </p:txBody>
      </p:sp>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1094232" y="203984"/>
            <a:ext cx="10003536" cy="1323439"/>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Déploiement et visibilité de l’ Alliance Siméon  </a:t>
            </a:r>
            <a:endParaRPr lang="fr-FR" sz="4000" b="1" dirty="0">
              <a:solidFill>
                <a:srgbClr val="257568"/>
              </a:solidFill>
              <a:latin typeface="Chamberi Super Display" panose="020B0604020202020204" pitchFamily="18" charset="0"/>
            </a:endParaRPr>
          </a:p>
        </p:txBody>
      </p:sp>
    </p:spTree>
    <p:extLst>
      <p:ext uri="{BB962C8B-B14F-4D97-AF65-F5344CB8AC3E}">
        <p14:creationId xmlns:p14="http://schemas.microsoft.com/office/powerpoint/2010/main" val="165709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4099274" y="649085"/>
            <a:ext cx="3980752" cy="1938992"/>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Les membres fondateurs  </a:t>
            </a:r>
            <a:endParaRPr lang="fr-FR" sz="4000" b="1" dirty="0">
              <a:solidFill>
                <a:srgbClr val="257568"/>
              </a:solidFill>
              <a:latin typeface="Chamberi Super Display" panose="020B0604020202020204" pitchFamily="18" charset="0"/>
            </a:endParaRPr>
          </a:p>
          <a:p>
            <a:pPr algn="ctr"/>
            <a:endParaRPr lang="fr-FR" sz="4000" b="1" dirty="0">
              <a:solidFill>
                <a:srgbClr val="257568"/>
              </a:solidFill>
              <a:latin typeface="Chamberi Super Display" panose="020B0604020202020204" pitchFamily="18" charset="0"/>
            </a:endParaRPr>
          </a:p>
        </p:txBody>
      </p:sp>
      <p:sp>
        <p:nvSpPr>
          <p:cNvPr id="4" name="Titre 3"/>
          <p:cNvSpPr>
            <a:spLocks noGrp="1"/>
          </p:cNvSpPr>
          <p:nvPr>
            <p:ph type="title"/>
          </p:nvPr>
        </p:nvSpPr>
        <p:spPr>
          <a:xfrm>
            <a:off x="929640" y="2507116"/>
            <a:ext cx="10332720" cy="2852737"/>
          </a:xfrm>
        </p:spPr>
        <p:txBody>
          <a:bodyPr/>
          <a:lstStyle/>
          <a:p>
            <a:endParaRPr lang="fr-FR" dirty="0"/>
          </a:p>
        </p:txBody>
      </p:sp>
      <p:pic>
        <p:nvPicPr>
          <p:cNvPr id="8" name="Image 7">
            <a:extLst>
              <a:ext uri="{FF2B5EF4-FFF2-40B4-BE49-F238E27FC236}">
                <a16:creationId xmlns="" xmlns:a16="http://schemas.microsoft.com/office/drawing/2014/main" id="{F6E2E8E2-200E-4C1F-9A02-E69D6BCB7B28}"/>
              </a:ext>
            </a:extLst>
          </p:cNvPr>
          <p:cNvPicPr>
            <a:picLocks noChangeAspect="1"/>
          </p:cNvPicPr>
          <p:nvPr/>
        </p:nvPicPr>
        <p:blipFill>
          <a:blip r:embed="rId2"/>
          <a:stretch>
            <a:fillRect/>
          </a:stretch>
        </p:blipFill>
        <p:spPr>
          <a:xfrm>
            <a:off x="457791" y="3328415"/>
            <a:ext cx="3130899" cy="978407"/>
          </a:xfrm>
          <a:prstGeom prst="rect">
            <a:avLst/>
          </a:prstGeom>
        </p:spPr>
      </p:pic>
      <p:pic>
        <p:nvPicPr>
          <p:cNvPr id="9" name="Image 8">
            <a:extLst>
              <a:ext uri="{FF2B5EF4-FFF2-40B4-BE49-F238E27FC236}">
                <a16:creationId xmlns="" xmlns:a16="http://schemas.microsoft.com/office/drawing/2014/main" id="{4D49317B-B220-4FAF-90B2-FE2E7BD4E96A}"/>
              </a:ext>
            </a:extLst>
          </p:cNvPr>
          <p:cNvPicPr>
            <a:picLocks noChangeAspect="1"/>
          </p:cNvPicPr>
          <p:nvPr/>
        </p:nvPicPr>
        <p:blipFill>
          <a:blip r:embed="rId3"/>
          <a:stretch>
            <a:fillRect/>
          </a:stretch>
        </p:blipFill>
        <p:spPr>
          <a:xfrm>
            <a:off x="3686480" y="3172560"/>
            <a:ext cx="1383150" cy="1383150"/>
          </a:xfrm>
          <a:prstGeom prst="rect">
            <a:avLst/>
          </a:prstGeom>
        </p:spPr>
      </p:pic>
      <p:pic>
        <p:nvPicPr>
          <p:cNvPr id="10" name="Image 9">
            <a:extLst>
              <a:ext uri="{FF2B5EF4-FFF2-40B4-BE49-F238E27FC236}">
                <a16:creationId xmlns="" xmlns:a16="http://schemas.microsoft.com/office/drawing/2014/main" id="{F7DA3715-8CB5-42EF-827B-B94480585E50}"/>
              </a:ext>
            </a:extLst>
          </p:cNvPr>
          <p:cNvPicPr>
            <a:picLocks noChangeAspect="1"/>
          </p:cNvPicPr>
          <p:nvPr/>
        </p:nvPicPr>
        <p:blipFill>
          <a:blip r:embed="rId4"/>
          <a:stretch>
            <a:fillRect/>
          </a:stretch>
        </p:blipFill>
        <p:spPr>
          <a:xfrm>
            <a:off x="5578646" y="3338356"/>
            <a:ext cx="1440694" cy="1085321"/>
          </a:xfrm>
          <a:prstGeom prst="rect">
            <a:avLst/>
          </a:prstGeom>
        </p:spPr>
      </p:pic>
      <p:pic>
        <p:nvPicPr>
          <p:cNvPr id="11" name="Image 10" descr="Une image contenant texte, clipart&#10;&#10;Description générée automatiquement">
            <a:extLst>
              <a:ext uri="{FF2B5EF4-FFF2-40B4-BE49-F238E27FC236}">
                <a16:creationId xmlns="" xmlns:a16="http://schemas.microsoft.com/office/drawing/2014/main" id="{884F3E9A-585B-4D2D-8EBE-553C583852E8}"/>
              </a:ext>
            </a:extLst>
          </p:cNvPr>
          <p:cNvPicPr>
            <a:picLocks noChangeAspect="1"/>
          </p:cNvPicPr>
          <p:nvPr/>
        </p:nvPicPr>
        <p:blipFill>
          <a:blip r:embed="rId5"/>
          <a:stretch>
            <a:fillRect/>
          </a:stretch>
        </p:blipFill>
        <p:spPr>
          <a:xfrm>
            <a:off x="7599473" y="3374932"/>
            <a:ext cx="1355164" cy="885373"/>
          </a:xfrm>
          <a:prstGeom prst="rect">
            <a:avLst/>
          </a:prstGeom>
        </p:spPr>
      </p:pic>
      <p:pic>
        <p:nvPicPr>
          <p:cNvPr id="12" name="Image 11" descr="Une image contenant texte, signe, extérieur&#10;&#10;Description générée automatiquemen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03650" y="3421449"/>
            <a:ext cx="1041133" cy="885373"/>
          </a:xfrm>
          <a:prstGeom prst="rect">
            <a:avLst/>
          </a:prstGeom>
          <a:noFill/>
          <a:ln>
            <a:noFill/>
          </a:ln>
        </p:spPr>
      </p:pic>
      <p:pic>
        <p:nvPicPr>
          <p:cNvPr id="13" name="Image 12" descr="C:\Users\jb.prim\AppData\Local\Temp\Temp1_Logo-alliance-siméon.zip\Logo\logo-as-color.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5593" y="5638674"/>
            <a:ext cx="1066800" cy="696595"/>
          </a:xfrm>
          <a:prstGeom prst="rect">
            <a:avLst/>
          </a:prstGeom>
          <a:noFill/>
          <a:ln>
            <a:noFill/>
          </a:ln>
        </p:spPr>
      </p:pic>
    </p:spTree>
    <p:extLst>
      <p:ext uri="{BB962C8B-B14F-4D97-AF65-F5344CB8AC3E}">
        <p14:creationId xmlns:p14="http://schemas.microsoft.com/office/powerpoint/2010/main" val="72671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4099274" y="649085"/>
            <a:ext cx="3980752" cy="2554545"/>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Les membres de l’Alliance Siméon </a:t>
            </a:r>
            <a:endParaRPr lang="fr-FR" sz="4000" b="1" dirty="0">
              <a:solidFill>
                <a:srgbClr val="257568"/>
              </a:solidFill>
              <a:latin typeface="Chamberi Super Display" panose="020B0604020202020204" pitchFamily="18" charset="0"/>
            </a:endParaRPr>
          </a:p>
          <a:p>
            <a:pPr algn="ctr"/>
            <a:endParaRPr lang="fr-FR" sz="4000" b="1" dirty="0">
              <a:solidFill>
                <a:srgbClr val="257568"/>
              </a:solidFill>
              <a:latin typeface="Chamberi Super Display" panose="020B0604020202020204" pitchFamily="18" charset="0"/>
            </a:endParaRPr>
          </a:p>
        </p:txBody>
      </p:sp>
      <p:pic>
        <p:nvPicPr>
          <p:cNvPr id="13" name="Image 12" descr="C:\Users\jb.prim\AppData\Local\Temp\Temp1_Logo-alliance-siméon.zip\Logo\logo-as-colo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5593" y="5638674"/>
            <a:ext cx="1066800" cy="696595"/>
          </a:xfrm>
          <a:prstGeom prst="rect">
            <a:avLst/>
          </a:prstGeom>
          <a:noFill/>
          <a:ln>
            <a:noFill/>
          </a:ln>
        </p:spPr>
      </p:pic>
      <p:sp>
        <p:nvSpPr>
          <p:cNvPr id="5" name="ZoneTexte 4"/>
          <p:cNvSpPr txBox="1"/>
          <p:nvPr/>
        </p:nvSpPr>
        <p:spPr>
          <a:xfrm>
            <a:off x="512064" y="1866607"/>
            <a:ext cx="4873752" cy="5109091"/>
          </a:xfrm>
          <a:prstGeom prst="rect">
            <a:avLst/>
          </a:prstGeom>
          <a:noFill/>
        </p:spPr>
        <p:txBody>
          <a:bodyPr wrap="square" rtlCol="0">
            <a:spAutoFit/>
          </a:bodyPr>
          <a:lstStyle/>
          <a:p>
            <a:pPr lvl="0"/>
            <a:r>
              <a:rPr lang="fr-FR" sz="2200" dirty="0">
                <a:solidFill>
                  <a:srgbClr val="257568"/>
                </a:solidFill>
                <a:latin typeface="Chamberi Super Display" panose="02040503080505020303" pitchFamily="18" charset="0"/>
              </a:rPr>
              <a:t>ACAOAB</a:t>
            </a:r>
          </a:p>
          <a:p>
            <a:r>
              <a:rPr lang="fr-FR" sz="2200" dirty="0" smtClean="0">
                <a:solidFill>
                  <a:srgbClr val="257568"/>
                </a:solidFill>
                <a:latin typeface="Chamberi Super Display" panose="02040503080505020303" pitchFamily="18" charset="0"/>
              </a:rPr>
              <a:t>ACEM </a:t>
            </a:r>
            <a:r>
              <a:rPr lang="fr-FR" sz="2200" dirty="0">
                <a:solidFill>
                  <a:srgbClr val="257568"/>
                </a:solidFill>
                <a:latin typeface="Chamberi Super Display" panose="02040503080505020303" pitchFamily="18" charset="0"/>
              </a:rPr>
              <a:t>(sainte famille de </a:t>
            </a:r>
            <a:r>
              <a:rPr lang="fr-FR" sz="2200" dirty="0" smtClean="0">
                <a:solidFill>
                  <a:srgbClr val="257568"/>
                </a:solidFill>
                <a:latin typeface="Chamberi Super Display" panose="02040503080505020303" pitchFamily="18" charset="0"/>
              </a:rPr>
              <a:t>Bordeaux)</a:t>
            </a:r>
            <a:endParaRPr lang="fr-FR" sz="2200" dirty="0">
              <a:solidFill>
                <a:srgbClr val="257568"/>
              </a:solidFill>
              <a:latin typeface="Chamberi Super Display" panose="02040503080505020303" pitchFamily="18" charset="0"/>
            </a:endParaRPr>
          </a:p>
          <a:p>
            <a:pPr lvl="0"/>
            <a:r>
              <a:rPr lang="fr-FR" sz="2200" dirty="0" smtClean="0">
                <a:solidFill>
                  <a:srgbClr val="257568"/>
                </a:solidFill>
                <a:latin typeface="Chamberi Super Display" panose="02040503080505020303" pitchFamily="18" charset="0"/>
              </a:rPr>
              <a:t>ADEODAT </a:t>
            </a:r>
          </a:p>
          <a:p>
            <a:pPr lvl="0"/>
            <a:r>
              <a:rPr lang="fr-FR" sz="2200" dirty="0" smtClean="0">
                <a:solidFill>
                  <a:srgbClr val="257568"/>
                </a:solidFill>
                <a:latin typeface="Chamberi Super Display" panose="02040503080505020303" pitchFamily="18" charset="0"/>
              </a:rPr>
              <a:t>L’association Centre Féron Vrau</a:t>
            </a:r>
          </a:p>
          <a:p>
            <a:pPr lvl="0"/>
            <a:r>
              <a:rPr lang="fr-FR" sz="2200" dirty="0" smtClean="0">
                <a:solidFill>
                  <a:srgbClr val="257568"/>
                </a:solidFill>
                <a:latin typeface="Chamberi Super Display" panose="02040503080505020303" pitchFamily="18" charset="0"/>
              </a:rPr>
              <a:t>L’association </a:t>
            </a:r>
            <a:r>
              <a:rPr lang="fr-FR" sz="2200" dirty="0">
                <a:solidFill>
                  <a:srgbClr val="257568"/>
                </a:solidFill>
                <a:latin typeface="Chamberi Super Display" panose="02040503080505020303" pitchFamily="18" charset="0"/>
              </a:rPr>
              <a:t>Saint Augustin</a:t>
            </a:r>
          </a:p>
          <a:p>
            <a:pPr lvl="0"/>
            <a:r>
              <a:rPr lang="fr-FR" sz="2200" dirty="0">
                <a:solidFill>
                  <a:srgbClr val="257568"/>
                </a:solidFill>
                <a:latin typeface="Chamberi Super Display" panose="02040503080505020303" pitchFamily="18" charset="0"/>
              </a:rPr>
              <a:t>L’association St Joseph Seniors</a:t>
            </a:r>
          </a:p>
          <a:p>
            <a:pPr lvl="0"/>
            <a:r>
              <a:rPr lang="fr-FR" sz="2200" dirty="0">
                <a:solidFill>
                  <a:srgbClr val="257568"/>
                </a:solidFill>
                <a:latin typeface="Chamberi Super Display" panose="02040503080505020303" pitchFamily="18" charset="0"/>
              </a:rPr>
              <a:t>L’association Natalie Doignies</a:t>
            </a:r>
          </a:p>
          <a:p>
            <a:pPr lvl="0"/>
            <a:r>
              <a:rPr lang="fr-FR" sz="2200" dirty="0">
                <a:solidFill>
                  <a:srgbClr val="257568"/>
                </a:solidFill>
                <a:latin typeface="Chamberi Super Display" panose="02040503080505020303" pitchFamily="18" charset="0"/>
              </a:rPr>
              <a:t>La congrégation des Sacrés-Cœurs de Jésus et Marie</a:t>
            </a:r>
          </a:p>
          <a:p>
            <a:pPr lvl="0"/>
            <a:r>
              <a:rPr lang="fr-FR" sz="2200" dirty="0">
                <a:solidFill>
                  <a:srgbClr val="257568"/>
                </a:solidFill>
                <a:latin typeface="Chamberi Super Display" panose="02040503080505020303" pitchFamily="18" charset="0"/>
              </a:rPr>
              <a:t>Le diocèse de Paris pour la pastorale de la santé</a:t>
            </a:r>
          </a:p>
          <a:p>
            <a:pPr lvl="0"/>
            <a:r>
              <a:rPr lang="fr-FR" sz="2200" dirty="0">
                <a:solidFill>
                  <a:srgbClr val="257568"/>
                </a:solidFill>
                <a:latin typeface="Chamberi Super Display" panose="02040503080505020303" pitchFamily="18" charset="0"/>
              </a:rPr>
              <a:t>La fondation Providence de Ribeauvillé</a:t>
            </a:r>
          </a:p>
          <a:p>
            <a:pPr lvl="0"/>
            <a:r>
              <a:rPr lang="fr-FR" sz="2200" dirty="0">
                <a:solidFill>
                  <a:srgbClr val="257568"/>
                </a:solidFill>
                <a:latin typeface="Chamberi Super Display" panose="02040503080505020303" pitchFamily="18" charset="0"/>
              </a:rPr>
              <a:t>La fondation Saint-Jean de Dieu</a:t>
            </a:r>
          </a:p>
          <a:p>
            <a:endParaRPr lang="fr-FR" dirty="0"/>
          </a:p>
        </p:txBody>
      </p:sp>
      <p:sp>
        <p:nvSpPr>
          <p:cNvPr id="14" name="ZoneTexte 13"/>
          <p:cNvSpPr txBox="1"/>
          <p:nvPr/>
        </p:nvSpPr>
        <p:spPr>
          <a:xfrm>
            <a:off x="7443216" y="2514600"/>
            <a:ext cx="4297680" cy="3139321"/>
          </a:xfrm>
          <a:prstGeom prst="rect">
            <a:avLst/>
          </a:prstGeom>
          <a:noFill/>
        </p:spPr>
        <p:txBody>
          <a:bodyPr wrap="square" rtlCol="0">
            <a:spAutoFit/>
          </a:bodyPr>
          <a:lstStyle/>
          <a:p>
            <a:r>
              <a:rPr lang="fr-FR" sz="2200" dirty="0">
                <a:solidFill>
                  <a:srgbClr val="257568"/>
                </a:solidFill>
                <a:latin typeface="Chamberi Super Display" panose="02040503080505020303" pitchFamily="18" charset="0"/>
              </a:rPr>
              <a:t>La Fondation St Charles de Nancy</a:t>
            </a:r>
          </a:p>
          <a:p>
            <a:r>
              <a:rPr lang="fr-FR" sz="2200" dirty="0">
                <a:solidFill>
                  <a:srgbClr val="257568"/>
                </a:solidFill>
                <a:latin typeface="Chamberi Super Display" panose="02040503080505020303" pitchFamily="18" charset="0"/>
              </a:rPr>
              <a:t>Le Chant des Etoiles</a:t>
            </a:r>
          </a:p>
          <a:p>
            <a:r>
              <a:rPr lang="fr-FR" sz="2200" dirty="0">
                <a:solidFill>
                  <a:srgbClr val="257568"/>
                </a:solidFill>
                <a:latin typeface="Chamberi Super Display" panose="02040503080505020303" pitchFamily="18" charset="0"/>
              </a:rPr>
              <a:t>L’Université Catholique de Lille</a:t>
            </a:r>
          </a:p>
          <a:p>
            <a:r>
              <a:rPr lang="fr-FR" sz="2200" dirty="0">
                <a:solidFill>
                  <a:srgbClr val="257568"/>
                </a:solidFill>
                <a:latin typeface="Chamberi Super Display" panose="02040503080505020303" pitchFamily="18" charset="0"/>
              </a:rPr>
              <a:t>Le Mont </a:t>
            </a:r>
            <a:r>
              <a:rPr lang="fr-FR" sz="2200" dirty="0" smtClean="0">
                <a:solidFill>
                  <a:srgbClr val="257568"/>
                </a:solidFill>
                <a:latin typeface="Chamberi Super Display" panose="02040503080505020303" pitchFamily="18" charset="0"/>
              </a:rPr>
              <a:t>Carmel</a:t>
            </a:r>
            <a:endParaRPr lang="fr-FR" sz="2200" dirty="0">
              <a:solidFill>
                <a:srgbClr val="257568"/>
              </a:solidFill>
              <a:latin typeface="Chamberi Super Display" panose="02040503080505020303" pitchFamily="18" charset="0"/>
            </a:endParaRPr>
          </a:p>
          <a:p>
            <a:r>
              <a:rPr lang="fr-FR" sz="2200" dirty="0">
                <a:solidFill>
                  <a:srgbClr val="257568"/>
                </a:solidFill>
                <a:latin typeface="Chamberi Super Display" panose="02040503080505020303" pitchFamily="18" charset="0"/>
              </a:rPr>
              <a:t>la congrégation Notre-Dame de Charité du Bon Pasteur</a:t>
            </a:r>
          </a:p>
          <a:p>
            <a:r>
              <a:rPr lang="fr-FR" sz="2200" dirty="0">
                <a:solidFill>
                  <a:srgbClr val="257568"/>
                </a:solidFill>
                <a:latin typeface="Chamberi Super Display" panose="02040503080505020303" pitchFamily="18" charset="0"/>
              </a:rPr>
              <a:t>La FASSIC</a:t>
            </a:r>
          </a:p>
          <a:p>
            <a:r>
              <a:rPr lang="fr-FR" sz="2200" dirty="0">
                <a:solidFill>
                  <a:srgbClr val="257568"/>
                </a:solidFill>
                <a:latin typeface="Chamberi Super Display" panose="02040503080505020303" pitchFamily="18" charset="0"/>
              </a:rPr>
              <a:t>Le Home De Préville</a:t>
            </a:r>
          </a:p>
        </p:txBody>
      </p:sp>
    </p:spTree>
    <p:extLst>
      <p:ext uri="{BB962C8B-B14F-4D97-AF65-F5344CB8AC3E}">
        <p14:creationId xmlns:p14="http://schemas.microsoft.com/office/powerpoint/2010/main" val="382785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a:extLst>
              <a:ext uri="{FF2B5EF4-FFF2-40B4-BE49-F238E27FC236}">
                <a16:creationId xmlns="" xmlns:a16="http://schemas.microsoft.com/office/drawing/2014/main" id="{733605D4-022A-F9DC-D72A-FB9ACA381CA6}"/>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 xmlns:a16="http://schemas.microsoft.com/office/drawing/2014/main" id="{AAE4C806-7D68-8F16-B6C7-E09571AA6979}"/>
              </a:ext>
            </a:extLst>
          </p:cNvPr>
          <p:cNvSpPr txBox="1"/>
          <p:nvPr/>
        </p:nvSpPr>
        <p:spPr>
          <a:xfrm>
            <a:off x="2788920" y="203984"/>
            <a:ext cx="7059168" cy="1323439"/>
          </a:xfrm>
          <a:prstGeom prst="rect">
            <a:avLst/>
          </a:prstGeom>
          <a:solidFill>
            <a:schemeClr val="bg1"/>
          </a:solidFill>
        </p:spPr>
        <p:txBody>
          <a:bodyPr wrap="square" rtlCol="0">
            <a:spAutoFit/>
          </a:bodyPr>
          <a:lstStyle/>
          <a:p>
            <a:pPr algn="ctr"/>
            <a:r>
              <a:rPr lang="fr-FR" sz="4000" b="1" dirty="0">
                <a:solidFill>
                  <a:srgbClr val="257568"/>
                </a:solidFill>
                <a:latin typeface="Chamberi Super Display" panose="02040503080505020303" pitchFamily="18" charset="0"/>
              </a:rPr>
              <a:t>Principes </a:t>
            </a:r>
            <a:r>
              <a:rPr lang="fr-FR" sz="4000" b="1" dirty="0" smtClean="0">
                <a:solidFill>
                  <a:srgbClr val="257568"/>
                </a:solidFill>
                <a:latin typeface="Chamberi Super Display" panose="02040503080505020303" pitchFamily="18" charset="0"/>
              </a:rPr>
              <a:t>Fondateurs </a:t>
            </a:r>
            <a:endParaRPr lang="fr-FR" sz="4000" b="1" dirty="0">
              <a:solidFill>
                <a:srgbClr val="257568"/>
              </a:solidFill>
              <a:latin typeface="Chamberi Super Display" panose="02040503080505020303" pitchFamily="18" charset="0"/>
            </a:endParaRPr>
          </a:p>
          <a:p>
            <a:pPr algn="ctr"/>
            <a:endParaRPr lang="fr-FR" sz="4000" b="1" dirty="0">
              <a:solidFill>
                <a:srgbClr val="257568"/>
              </a:solidFill>
              <a:latin typeface="Chamberi Super Display" panose="020B0604020202020204" pitchFamily="18" charset="0"/>
            </a:endParaRPr>
          </a:p>
        </p:txBody>
      </p:sp>
      <p:sp>
        <p:nvSpPr>
          <p:cNvPr id="3" name="Espace réservé du contenu 2"/>
          <p:cNvSpPr>
            <a:spLocks noGrp="1"/>
          </p:cNvSpPr>
          <p:nvPr>
            <p:ph idx="1"/>
          </p:nvPr>
        </p:nvSpPr>
        <p:spPr>
          <a:xfrm>
            <a:off x="838200" y="1170432"/>
            <a:ext cx="10515600" cy="5006531"/>
          </a:xfrm>
        </p:spPr>
        <p:txBody>
          <a:bodyPr>
            <a:normAutofit fontScale="92500" lnSpcReduction="20000"/>
          </a:bodyPr>
          <a:lstStyle/>
          <a:p>
            <a:pPr marL="0" indent="0">
              <a:buNone/>
            </a:pPr>
            <a:endParaRPr lang="fr-FR" dirty="0" smtClean="0">
              <a:solidFill>
                <a:srgbClr val="257568"/>
              </a:solidFill>
              <a:latin typeface="Chamberi Super Display" panose="02040503080505020303" pitchFamily="18" charset="0"/>
            </a:endParaRPr>
          </a:p>
          <a:p>
            <a:pPr marL="0" indent="0">
              <a:buNone/>
            </a:pPr>
            <a:r>
              <a:rPr lang="fr-FR" dirty="0" smtClean="0">
                <a:solidFill>
                  <a:srgbClr val="257568"/>
                </a:solidFill>
                <a:latin typeface="Chamberi Super Display" panose="02040503080505020303" pitchFamily="18" charset="0"/>
              </a:rPr>
              <a:t>Au-delà </a:t>
            </a:r>
            <a:r>
              <a:rPr lang="fr-FR" dirty="0">
                <a:solidFill>
                  <a:srgbClr val="257568"/>
                </a:solidFill>
                <a:latin typeface="Chamberi Super Display" panose="02040503080505020303" pitchFamily="18" charset="0"/>
              </a:rPr>
              <a:t>des valeurs humanistes qu’ils partagent, les membres de l’Alliance Siméon s’accordent sur quatre principes : </a:t>
            </a:r>
          </a:p>
          <a:p>
            <a:pPr marL="0" indent="0">
              <a:buNone/>
            </a:pPr>
            <a:r>
              <a:rPr lang="fr-FR" dirty="0">
                <a:solidFill>
                  <a:srgbClr val="257568"/>
                </a:solidFill>
                <a:latin typeface="Chamberi Super Display" panose="02040503080505020303" pitchFamily="18" charset="0"/>
              </a:rPr>
              <a:t>1.	Proposer un accompagnement spirituel aux personnes accueillies, basé sur l’écoute des besoins spirituels de chaque personne, permettant à chacun de vivre ses convictions spirituelles, philosophiques et religieuses quelles qu’elles soient. </a:t>
            </a:r>
          </a:p>
          <a:p>
            <a:pPr marL="0" indent="0">
              <a:buNone/>
            </a:pPr>
            <a:r>
              <a:rPr lang="fr-FR" dirty="0">
                <a:solidFill>
                  <a:srgbClr val="257568"/>
                </a:solidFill>
                <a:latin typeface="Chamberi Super Display" panose="02040503080505020303" pitchFamily="18" charset="0"/>
              </a:rPr>
              <a:t>2.	S’engager à accorder une attention particulière aux personnes les plus fragiles suite à la perte d’autonomie physique ou intellectuelle, à la solitude ou à l’exclusion. </a:t>
            </a:r>
          </a:p>
          <a:p>
            <a:pPr marL="0" indent="0">
              <a:buNone/>
            </a:pPr>
            <a:r>
              <a:rPr lang="fr-FR" dirty="0">
                <a:solidFill>
                  <a:srgbClr val="257568"/>
                </a:solidFill>
                <a:latin typeface="Chamberi Super Display" panose="02040503080505020303" pitchFamily="18" charset="0"/>
              </a:rPr>
              <a:t>3.	Défendre la vie jusqu’au bout, promouvoir les soins palliatifs pour ne pas avoir recours aux pratiques euthanasiques. </a:t>
            </a:r>
          </a:p>
          <a:p>
            <a:pPr marL="0" indent="0">
              <a:buNone/>
            </a:pPr>
            <a:r>
              <a:rPr lang="fr-FR" dirty="0">
                <a:solidFill>
                  <a:srgbClr val="257568"/>
                </a:solidFill>
                <a:latin typeface="Chamberi Super Display" panose="02040503080505020303" pitchFamily="18" charset="0"/>
              </a:rPr>
              <a:t>4.	Fonder le management des </a:t>
            </a:r>
            <a:r>
              <a:rPr lang="fr-FR" dirty="0" smtClean="0">
                <a:solidFill>
                  <a:srgbClr val="257568"/>
                </a:solidFill>
                <a:latin typeface="Chamberi Super Display" panose="02040503080505020303" pitchFamily="18" charset="0"/>
              </a:rPr>
              <a:t>organisations et des structures sur les principes de la pensée sociale chrétienne</a:t>
            </a:r>
            <a:endParaRPr lang="fr-FR" dirty="0">
              <a:solidFill>
                <a:srgbClr val="257568"/>
              </a:solidFill>
              <a:latin typeface="Chamberi Super Display" panose="02040503080505020303" pitchFamily="18" charset="0"/>
            </a:endParaRPr>
          </a:p>
          <a:p>
            <a:pPr marL="0" indent="0">
              <a:buNone/>
            </a:pPr>
            <a:endParaRPr lang="fr-FR" dirty="0">
              <a:solidFill>
                <a:srgbClr val="257568"/>
              </a:solidFill>
              <a:latin typeface="Chamberi Super Display" panose="02040503080505020303" pitchFamily="18" charset="0"/>
            </a:endParaRPr>
          </a:p>
        </p:txBody>
      </p:sp>
      <p:pic>
        <p:nvPicPr>
          <p:cNvPr id="5" name="Image 4" descr="C:\Users\jb.prim\AppData\Local\Temp\Temp1_Logo-alliance-siméon.zip\Logo\logo-as-colo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822134"/>
            <a:ext cx="1066800" cy="696595"/>
          </a:xfrm>
          <a:prstGeom prst="rect">
            <a:avLst/>
          </a:prstGeom>
          <a:noFill/>
          <a:ln>
            <a:noFill/>
          </a:ln>
        </p:spPr>
      </p:pic>
    </p:spTree>
    <p:extLst>
      <p:ext uri="{BB962C8B-B14F-4D97-AF65-F5344CB8AC3E}">
        <p14:creationId xmlns:p14="http://schemas.microsoft.com/office/powerpoint/2010/main" val="387585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a:extLst>
              <a:ext uri="{FF2B5EF4-FFF2-40B4-BE49-F238E27FC236}">
                <a16:creationId xmlns="" xmlns:a16="http://schemas.microsoft.com/office/drawing/2014/main" id="{733605D4-022A-F9DC-D72A-FB9ACA381CA6}"/>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 xmlns:a16="http://schemas.microsoft.com/office/drawing/2014/main" id="{AAE4C806-7D68-8F16-B6C7-E09571AA6979}"/>
              </a:ext>
            </a:extLst>
          </p:cNvPr>
          <p:cNvSpPr txBox="1"/>
          <p:nvPr/>
        </p:nvSpPr>
        <p:spPr>
          <a:xfrm>
            <a:off x="2788920" y="203984"/>
            <a:ext cx="7059168" cy="707886"/>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Notre Mission </a:t>
            </a:r>
            <a:endParaRPr lang="fr-FR" sz="4000" b="1" dirty="0">
              <a:solidFill>
                <a:srgbClr val="257568"/>
              </a:solidFill>
              <a:latin typeface="Chamberi Super Display" panose="020B0604020202020204" pitchFamily="18" charset="0"/>
            </a:endParaRPr>
          </a:p>
        </p:txBody>
      </p:sp>
      <p:sp>
        <p:nvSpPr>
          <p:cNvPr id="3" name="Espace réservé du contenu 2"/>
          <p:cNvSpPr>
            <a:spLocks noGrp="1"/>
          </p:cNvSpPr>
          <p:nvPr>
            <p:ph idx="1"/>
          </p:nvPr>
        </p:nvSpPr>
        <p:spPr/>
        <p:txBody>
          <a:bodyPr>
            <a:normAutofit lnSpcReduction="10000"/>
          </a:bodyPr>
          <a:lstStyle/>
          <a:p>
            <a:pPr marL="0" indent="0">
              <a:buNone/>
            </a:pPr>
            <a:r>
              <a:rPr lang="fr-FR" sz="3200" dirty="0">
                <a:solidFill>
                  <a:srgbClr val="257568"/>
                </a:solidFill>
                <a:latin typeface="Chamberi Super Display" panose="02040503080505020303" pitchFamily="18" charset="0"/>
              </a:rPr>
              <a:t>L’Alliance </a:t>
            </a:r>
            <a:r>
              <a:rPr lang="fr-FR" sz="3200" dirty="0" smtClean="0">
                <a:solidFill>
                  <a:srgbClr val="257568"/>
                </a:solidFill>
                <a:latin typeface="Chamberi Super Display" panose="02040503080505020303" pitchFamily="18" charset="0"/>
              </a:rPr>
              <a:t>Siméon, association </a:t>
            </a:r>
            <a:r>
              <a:rPr lang="fr-FR" sz="3200" dirty="0">
                <a:solidFill>
                  <a:srgbClr val="257568"/>
                </a:solidFill>
                <a:latin typeface="Chamberi Super Display" panose="02040503080505020303" pitchFamily="18" charset="0"/>
              </a:rPr>
              <a:t>fondée en </a:t>
            </a:r>
            <a:r>
              <a:rPr lang="fr-FR" sz="3200" dirty="0" smtClean="0">
                <a:solidFill>
                  <a:srgbClr val="257568"/>
                </a:solidFill>
                <a:latin typeface="Chamberi Super Display" panose="02040503080505020303" pitchFamily="18" charset="0"/>
              </a:rPr>
              <a:t>2022, a </a:t>
            </a:r>
            <a:r>
              <a:rPr lang="fr-FR" sz="3200" dirty="0">
                <a:solidFill>
                  <a:srgbClr val="257568"/>
                </a:solidFill>
                <a:latin typeface="Chamberi Super Display" panose="02040503080505020303" pitchFamily="18" charset="0"/>
              </a:rPr>
              <a:t>pour mission de contribuer avec d’autres </a:t>
            </a:r>
            <a:r>
              <a:rPr lang="fr-FR" sz="3200" dirty="0" smtClean="0">
                <a:solidFill>
                  <a:srgbClr val="257568"/>
                </a:solidFill>
                <a:latin typeface="Chamberi Super Display" panose="02040503080505020303" pitchFamily="18" charset="0"/>
              </a:rPr>
              <a:t>de </a:t>
            </a:r>
            <a:r>
              <a:rPr lang="fr-FR" sz="3200" dirty="0">
                <a:solidFill>
                  <a:srgbClr val="257568"/>
                </a:solidFill>
                <a:latin typeface="Chamberi Super Display" panose="02040503080505020303" pitchFamily="18" charset="0"/>
              </a:rPr>
              <a:t>prendre soin des personnes accueillies en EHPAD dans toute leur </a:t>
            </a:r>
            <a:r>
              <a:rPr lang="fr-FR" sz="3200" dirty="0" smtClean="0">
                <a:solidFill>
                  <a:srgbClr val="257568"/>
                </a:solidFill>
                <a:latin typeface="Chamberi Super Display" panose="02040503080505020303" pitchFamily="18" charset="0"/>
              </a:rPr>
              <a:t>humanité </a:t>
            </a:r>
            <a:r>
              <a:rPr lang="fr-FR" sz="3200" dirty="0">
                <a:solidFill>
                  <a:srgbClr val="257568"/>
                </a:solidFill>
                <a:latin typeface="Chamberi Super Display" panose="02040503080505020303" pitchFamily="18" charset="0"/>
              </a:rPr>
              <a:t>en leur proposant un accompagnement spirituel. </a:t>
            </a:r>
            <a:endParaRPr lang="fr-FR" sz="3200" dirty="0" smtClean="0">
              <a:solidFill>
                <a:srgbClr val="257568"/>
              </a:solidFill>
              <a:latin typeface="Chamberi Super Display" panose="02040503080505020303" pitchFamily="18" charset="0"/>
            </a:endParaRPr>
          </a:p>
          <a:p>
            <a:pPr marL="0" indent="0">
              <a:buNone/>
            </a:pPr>
            <a:r>
              <a:rPr lang="fr-FR" sz="3200" dirty="0" smtClean="0">
                <a:solidFill>
                  <a:srgbClr val="257568"/>
                </a:solidFill>
                <a:latin typeface="Chamberi Super Display" panose="02040503080505020303" pitchFamily="18" charset="0"/>
              </a:rPr>
              <a:t>Pour </a:t>
            </a:r>
            <a:r>
              <a:rPr lang="fr-FR" sz="3200" dirty="0">
                <a:solidFill>
                  <a:srgbClr val="257568"/>
                </a:solidFill>
                <a:latin typeface="Chamberi Super Display" panose="02040503080505020303" pitchFamily="18" charset="0"/>
              </a:rPr>
              <a:t>cela </a:t>
            </a:r>
            <a:r>
              <a:rPr lang="fr-FR" sz="3200" dirty="0" smtClean="0">
                <a:solidFill>
                  <a:srgbClr val="257568"/>
                </a:solidFill>
                <a:latin typeface="Chamberi Super Display" panose="02040503080505020303" pitchFamily="18" charset="0"/>
              </a:rPr>
              <a:t>elle met </a:t>
            </a:r>
            <a:r>
              <a:rPr lang="fr-FR" sz="3200" dirty="0">
                <a:solidFill>
                  <a:srgbClr val="257568"/>
                </a:solidFill>
                <a:latin typeface="Chamberi Super Display" panose="02040503080505020303" pitchFamily="18" charset="0"/>
              </a:rPr>
              <a:t>en place </a:t>
            </a:r>
            <a:r>
              <a:rPr lang="fr-FR" sz="3200" dirty="0" smtClean="0">
                <a:solidFill>
                  <a:srgbClr val="257568"/>
                </a:solidFill>
                <a:latin typeface="Chamberi Super Display" panose="02040503080505020303" pitchFamily="18" charset="0"/>
              </a:rPr>
              <a:t>des animateurs pastoraux et spirituels (APS)  </a:t>
            </a:r>
            <a:r>
              <a:rPr lang="fr-FR" sz="3200" dirty="0">
                <a:solidFill>
                  <a:srgbClr val="257568"/>
                </a:solidFill>
                <a:latin typeface="Chamberi Super Display" panose="02040503080505020303" pitchFamily="18" charset="0"/>
              </a:rPr>
              <a:t>au sein des établissements </a:t>
            </a:r>
            <a:r>
              <a:rPr lang="fr-FR" sz="3200" dirty="0" smtClean="0">
                <a:solidFill>
                  <a:srgbClr val="257568"/>
                </a:solidFill>
                <a:latin typeface="Chamberi Super Display" panose="02040503080505020303" pitchFamily="18" charset="0"/>
              </a:rPr>
              <a:t>membres de l’Alliance.</a:t>
            </a:r>
          </a:p>
          <a:p>
            <a:pPr marL="0" indent="0">
              <a:buNone/>
            </a:pPr>
            <a:r>
              <a:rPr lang="fr-FR" sz="3200" dirty="0" smtClean="0">
                <a:solidFill>
                  <a:srgbClr val="257568"/>
                </a:solidFill>
                <a:latin typeface="Chamberi Super Display" panose="02040503080505020303" pitchFamily="18" charset="0"/>
              </a:rPr>
              <a:t>Les APS sont formés à </a:t>
            </a:r>
            <a:r>
              <a:rPr lang="fr-FR" sz="3200" dirty="0">
                <a:solidFill>
                  <a:srgbClr val="257568"/>
                </a:solidFill>
                <a:latin typeface="Chamberi Super Display" panose="02040503080505020303" pitchFamily="18" charset="0"/>
              </a:rPr>
              <a:t>l’ Université Catholique de l’Ouest </a:t>
            </a:r>
            <a:r>
              <a:rPr lang="fr-FR" sz="3200" dirty="0" smtClean="0">
                <a:solidFill>
                  <a:srgbClr val="257568"/>
                </a:solidFill>
                <a:latin typeface="Chamberi Super Display" panose="02040503080505020303" pitchFamily="18" charset="0"/>
              </a:rPr>
              <a:t>.</a:t>
            </a:r>
            <a:endParaRPr lang="fr-FR" sz="3200" dirty="0">
              <a:solidFill>
                <a:srgbClr val="257568"/>
              </a:solidFill>
              <a:latin typeface="Chamberi Super Display" panose="02040503080505020303" pitchFamily="18" charset="0"/>
            </a:endParaRPr>
          </a:p>
        </p:txBody>
      </p:sp>
    </p:spTree>
    <p:extLst>
      <p:ext uri="{BB962C8B-B14F-4D97-AF65-F5344CB8AC3E}">
        <p14:creationId xmlns:p14="http://schemas.microsoft.com/office/powerpoint/2010/main" val="295561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627745" y="329045"/>
            <a:ext cx="11049143" cy="1323439"/>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Prise en charge de la douleur spirituelle   </a:t>
            </a:r>
            <a:endParaRPr lang="fr-FR" sz="4000" b="1" dirty="0">
              <a:solidFill>
                <a:srgbClr val="257568"/>
              </a:solidFill>
              <a:latin typeface="Chamberi Super Display" panose="020B0604020202020204" pitchFamily="18" charset="0"/>
            </a:endParaRPr>
          </a:p>
          <a:p>
            <a:pPr algn="ctr"/>
            <a:endParaRPr lang="fr-FR" sz="4000" b="1" dirty="0">
              <a:solidFill>
                <a:srgbClr val="257568"/>
              </a:solidFill>
              <a:latin typeface="Chamberi Super Display" panose="020B0604020202020204" pitchFamily="18" charset="0"/>
            </a:endParaRPr>
          </a:p>
        </p:txBody>
      </p:sp>
      <p:sp>
        <p:nvSpPr>
          <p:cNvPr id="5" name="Titre 4"/>
          <p:cNvSpPr>
            <a:spLocks noGrp="1"/>
          </p:cNvSpPr>
          <p:nvPr>
            <p:ph type="title"/>
          </p:nvPr>
        </p:nvSpPr>
        <p:spPr>
          <a:xfrm>
            <a:off x="627745" y="1494696"/>
            <a:ext cx="1594247" cy="5006687"/>
          </a:xfrm>
        </p:spPr>
        <p:txBody>
          <a:bodyPr>
            <a:normAutofit/>
          </a:bodyPr>
          <a:lstStyle/>
          <a:p>
            <a:r>
              <a:rPr lang="fr-FR" sz="1800" dirty="0" smtClean="0"/>
              <a:t>. </a:t>
            </a:r>
            <a:endParaRPr lang="fr-FR" sz="1800" dirty="0"/>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5593080" y="915082"/>
            <a:ext cx="5760720" cy="5724525"/>
          </a:xfrm>
          <a:prstGeom prst="rect">
            <a:avLst/>
          </a:prstGeom>
          <a:noFill/>
          <a:ln>
            <a:noFill/>
          </a:ln>
        </p:spPr>
      </p:pic>
      <p:sp>
        <p:nvSpPr>
          <p:cNvPr id="9" name="ZoneTexte 8"/>
          <p:cNvSpPr txBox="1"/>
          <p:nvPr/>
        </p:nvSpPr>
        <p:spPr>
          <a:xfrm>
            <a:off x="457200" y="1298448"/>
            <a:ext cx="4480560" cy="4832092"/>
          </a:xfrm>
          <a:prstGeom prst="rect">
            <a:avLst/>
          </a:prstGeom>
          <a:noFill/>
        </p:spPr>
        <p:txBody>
          <a:bodyPr wrap="square" rtlCol="0">
            <a:spAutoFit/>
          </a:bodyPr>
          <a:lstStyle/>
          <a:p>
            <a:r>
              <a:rPr lang="fr-FR" sz="2200" dirty="0">
                <a:solidFill>
                  <a:srgbClr val="257568"/>
                </a:solidFill>
                <a:latin typeface="Chamberi Super Display" panose="02040503080505020303" pitchFamily="18" charset="0"/>
              </a:rPr>
              <a:t>L’objectif est de compléter les soins physiques, psychologiques et sociaux dispensés dans les établissements en proposant un accompagnement pour prendre en charge les souffrances spirituelles. Cela s’inscrit dans la prise en charge de la douleur totale en matière de soins palliatifs (notion de total pain, C. Saunders, 1967). </a:t>
            </a:r>
          </a:p>
          <a:p>
            <a:r>
              <a:rPr lang="fr-FR" sz="2200" dirty="0">
                <a:solidFill>
                  <a:srgbClr val="257568"/>
                </a:solidFill>
                <a:latin typeface="Chamberi Super Display" panose="02040503080505020303" pitchFamily="18" charset="0"/>
              </a:rPr>
              <a:t>Ce projet s’inscrit donc dans une démarche de soins et de </a:t>
            </a:r>
            <a:r>
              <a:rPr lang="fr-FR" sz="2200" dirty="0" smtClean="0">
                <a:solidFill>
                  <a:srgbClr val="257568"/>
                </a:solidFill>
                <a:latin typeface="Chamberi Super Display" panose="02040503080505020303" pitchFamily="18" charset="0"/>
              </a:rPr>
              <a:t>bien-être </a:t>
            </a:r>
            <a:r>
              <a:rPr lang="fr-FR" sz="2200" dirty="0">
                <a:solidFill>
                  <a:srgbClr val="257568"/>
                </a:solidFill>
                <a:latin typeface="Chamberi Super Display" panose="02040503080505020303" pitchFamily="18" charset="0"/>
              </a:rPr>
              <a:t>des personnes âgées accueillies en établissement</a:t>
            </a:r>
          </a:p>
        </p:txBody>
      </p:sp>
    </p:spTree>
    <p:extLst>
      <p:ext uri="{BB962C8B-B14F-4D97-AF65-F5344CB8AC3E}">
        <p14:creationId xmlns:p14="http://schemas.microsoft.com/office/powerpoint/2010/main" val="392968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4099274" y="649085"/>
            <a:ext cx="3980752" cy="1938992"/>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Liens avec l’Eglise  </a:t>
            </a:r>
            <a:endParaRPr lang="fr-FR" sz="4000" b="1" dirty="0">
              <a:solidFill>
                <a:srgbClr val="257568"/>
              </a:solidFill>
              <a:latin typeface="Chamberi Super Display" panose="020B0604020202020204" pitchFamily="18" charset="0"/>
            </a:endParaRPr>
          </a:p>
          <a:p>
            <a:pPr algn="ctr"/>
            <a:endParaRPr lang="fr-FR" sz="4000" b="1" dirty="0">
              <a:solidFill>
                <a:srgbClr val="257568"/>
              </a:solidFill>
              <a:latin typeface="Chamberi Super Display" panose="020B0604020202020204" pitchFamily="18" charset="0"/>
            </a:endParaRPr>
          </a:p>
        </p:txBody>
      </p:sp>
      <p:sp>
        <p:nvSpPr>
          <p:cNvPr id="4" name="ZoneTexte 3"/>
          <p:cNvSpPr txBox="1"/>
          <p:nvPr/>
        </p:nvSpPr>
        <p:spPr>
          <a:xfrm>
            <a:off x="393192" y="2752344"/>
            <a:ext cx="11512296" cy="3894399"/>
          </a:xfrm>
          <a:prstGeom prst="rect">
            <a:avLst/>
          </a:prstGeom>
          <a:noFill/>
        </p:spPr>
        <p:txBody>
          <a:bodyPr wrap="square" rtlCol="0">
            <a:spAutoFit/>
          </a:bodyPr>
          <a:lstStyle/>
          <a:p>
            <a:pPr>
              <a:lnSpc>
                <a:spcPct val="90000"/>
              </a:lnSpc>
              <a:spcBef>
                <a:spcPts val="1000"/>
              </a:spcBef>
            </a:pPr>
            <a:r>
              <a:rPr lang="fr-FR" sz="3200" dirty="0" smtClean="0">
                <a:solidFill>
                  <a:srgbClr val="257568"/>
                </a:solidFill>
                <a:latin typeface="Chamberi Super Display" panose="02040503080505020303" pitchFamily="18" charset="0"/>
              </a:rPr>
              <a:t>L’Alliance </a:t>
            </a:r>
            <a:r>
              <a:rPr lang="fr-FR" sz="3200" dirty="0">
                <a:solidFill>
                  <a:srgbClr val="257568"/>
                </a:solidFill>
                <a:latin typeface="Chamberi Super Display" panose="02040503080505020303" pitchFamily="18" charset="0"/>
              </a:rPr>
              <a:t>Siméon est une émanation de la Fnisasic. </a:t>
            </a:r>
          </a:p>
          <a:p>
            <a:pPr>
              <a:lnSpc>
                <a:spcPct val="90000"/>
              </a:lnSpc>
              <a:spcBef>
                <a:spcPts val="1000"/>
              </a:spcBef>
            </a:pPr>
            <a:r>
              <a:rPr lang="fr-FR" sz="3200" dirty="0">
                <a:solidFill>
                  <a:srgbClr val="257568"/>
                </a:solidFill>
                <a:latin typeface="Chamberi Super Display" panose="02040503080505020303" pitchFamily="18" charset="0"/>
              </a:rPr>
              <a:t>Le conseil d’ administration de l’ Alliance Siméon a l’honneur de compter parmi ses membres un membre de la CORREF et </a:t>
            </a:r>
            <a:r>
              <a:rPr lang="fr-FR" sz="3200" dirty="0" smtClean="0">
                <a:solidFill>
                  <a:srgbClr val="257568"/>
                </a:solidFill>
                <a:latin typeface="Chamberi Super Display" panose="02040503080505020303" pitchFamily="18" charset="0"/>
              </a:rPr>
              <a:t>un membre de </a:t>
            </a:r>
            <a:r>
              <a:rPr lang="fr-FR" sz="3200" dirty="0">
                <a:solidFill>
                  <a:srgbClr val="257568"/>
                </a:solidFill>
                <a:latin typeface="Chamberi Super Display" panose="02040503080505020303" pitchFamily="18" charset="0"/>
              </a:rPr>
              <a:t>la Conférence des Evêques de </a:t>
            </a:r>
            <a:r>
              <a:rPr lang="fr-FR" sz="3200" dirty="0" smtClean="0">
                <a:solidFill>
                  <a:srgbClr val="257568"/>
                </a:solidFill>
                <a:latin typeface="Chamberi Super Display" panose="02040503080505020303" pitchFamily="18" charset="0"/>
              </a:rPr>
              <a:t>France. </a:t>
            </a:r>
            <a:endParaRPr lang="fr-FR" sz="3200" dirty="0">
              <a:solidFill>
                <a:srgbClr val="257568"/>
              </a:solidFill>
              <a:latin typeface="Chamberi Super Display" panose="02040503080505020303" pitchFamily="18" charset="0"/>
            </a:endParaRPr>
          </a:p>
          <a:p>
            <a:pPr>
              <a:lnSpc>
                <a:spcPct val="90000"/>
              </a:lnSpc>
              <a:spcBef>
                <a:spcPts val="1000"/>
              </a:spcBef>
            </a:pPr>
            <a:r>
              <a:rPr lang="fr-FR" sz="3200" dirty="0">
                <a:solidFill>
                  <a:srgbClr val="257568"/>
                </a:solidFill>
                <a:latin typeface="Chamberi Super Display" panose="02040503080505020303" pitchFamily="18" charset="0"/>
              </a:rPr>
              <a:t>Plus pratiquement </a:t>
            </a:r>
            <a:r>
              <a:rPr lang="fr-FR" sz="3200" dirty="0" smtClean="0">
                <a:solidFill>
                  <a:srgbClr val="257568"/>
                </a:solidFill>
                <a:latin typeface="Chamberi Super Display" panose="02040503080505020303" pitchFamily="18" charset="0"/>
              </a:rPr>
              <a:t>l’Alliance </a:t>
            </a:r>
            <a:r>
              <a:rPr lang="fr-FR" sz="3200" dirty="0">
                <a:solidFill>
                  <a:srgbClr val="257568"/>
                </a:solidFill>
                <a:latin typeface="Chamberi Super Display" panose="02040503080505020303" pitchFamily="18" charset="0"/>
              </a:rPr>
              <a:t>Siméon compte parmi ses </a:t>
            </a:r>
            <a:r>
              <a:rPr lang="fr-FR" sz="3200" dirty="0" smtClean="0">
                <a:solidFill>
                  <a:srgbClr val="257568"/>
                </a:solidFill>
                <a:latin typeface="Chamberi Super Display" panose="02040503080505020303" pitchFamily="18" charset="0"/>
              </a:rPr>
              <a:t>missions, </a:t>
            </a:r>
            <a:r>
              <a:rPr lang="fr-FR" sz="3200" dirty="0">
                <a:solidFill>
                  <a:srgbClr val="257568"/>
                </a:solidFill>
                <a:latin typeface="Chamberi Super Display" panose="02040503080505020303" pitchFamily="18" charset="0"/>
              </a:rPr>
              <a:t>le soutien aux initiatives pastorales locales et s’inscrit dans une logique </a:t>
            </a:r>
            <a:r>
              <a:rPr lang="fr-FR" sz="3200" dirty="0" smtClean="0">
                <a:solidFill>
                  <a:srgbClr val="257568"/>
                </a:solidFill>
                <a:latin typeface="Chamberi Super Display" panose="02040503080505020303" pitchFamily="18" charset="0"/>
              </a:rPr>
              <a:t>d’alliance </a:t>
            </a:r>
            <a:r>
              <a:rPr lang="fr-FR" sz="3200" dirty="0">
                <a:solidFill>
                  <a:srgbClr val="257568"/>
                </a:solidFill>
                <a:latin typeface="Chamberi Super Display" panose="02040503080505020303" pitchFamily="18" charset="0"/>
              </a:rPr>
              <a:t>avec les acteurs </a:t>
            </a:r>
            <a:r>
              <a:rPr lang="fr-FR" sz="3200" dirty="0" smtClean="0">
                <a:solidFill>
                  <a:srgbClr val="257568"/>
                </a:solidFill>
                <a:latin typeface="Chamberi Super Display" panose="02040503080505020303" pitchFamily="18" charset="0"/>
              </a:rPr>
              <a:t>locaux de la pastorale de la santé. </a:t>
            </a:r>
            <a:endParaRPr lang="fr-FR" sz="3200" dirty="0">
              <a:solidFill>
                <a:srgbClr val="257568"/>
              </a:solidFill>
              <a:latin typeface="Chamberi Super Display" panose="02040503080505020303" pitchFamily="18" charset="0"/>
            </a:endParaRPr>
          </a:p>
        </p:txBody>
      </p:sp>
    </p:spTree>
    <p:extLst>
      <p:ext uri="{BB962C8B-B14F-4D97-AF65-F5344CB8AC3E}">
        <p14:creationId xmlns:p14="http://schemas.microsoft.com/office/powerpoint/2010/main" val="343152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FD79BD19-E2D3-7C69-2A83-C21734DCDBEC}"/>
              </a:ext>
            </a:extLst>
          </p:cNvPr>
          <p:cNvCxnSpPr>
            <a:cxnSpLocks/>
          </p:cNvCxnSpPr>
          <p:nvPr/>
        </p:nvCxnSpPr>
        <p:spPr>
          <a:xfrm>
            <a:off x="838200" y="911870"/>
            <a:ext cx="10515600" cy="0"/>
          </a:xfrm>
          <a:prstGeom prst="line">
            <a:avLst/>
          </a:prstGeom>
          <a:ln w="28575">
            <a:solidFill>
              <a:srgbClr val="257568"/>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4B7C69A1-22FD-4B94-8B75-F6E7DC03E9FD}"/>
              </a:ext>
            </a:extLst>
          </p:cNvPr>
          <p:cNvSpPr txBox="1"/>
          <p:nvPr/>
        </p:nvSpPr>
        <p:spPr>
          <a:xfrm>
            <a:off x="2478024" y="0"/>
            <a:ext cx="6035040" cy="707886"/>
          </a:xfrm>
          <a:prstGeom prst="rect">
            <a:avLst/>
          </a:prstGeom>
          <a:solidFill>
            <a:schemeClr val="bg1"/>
          </a:solidFill>
        </p:spPr>
        <p:txBody>
          <a:bodyPr wrap="square" rtlCol="0">
            <a:spAutoFit/>
          </a:bodyPr>
          <a:lstStyle/>
          <a:p>
            <a:pPr algn="ctr"/>
            <a:r>
              <a:rPr lang="fr-FR" sz="4000" b="1" dirty="0" smtClean="0">
                <a:solidFill>
                  <a:srgbClr val="257568"/>
                </a:solidFill>
                <a:latin typeface="Chamberi Super Display" panose="020B0604020202020204" pitchFamily="18" charset="0"/>
              </a:rPr>
              <a:t>Notre Action  </a:t>
            </a:r>
            <a:endParaRPr lang="fr-FR" sz="4000" b="1" dirty="0">
              <a:solidFill>
                <a:srgbClr val="257568"/>
              </a:solidFill>
              <a:latin typeface="Chamberi Super Display" panose="020B0604020202020204" pitchFamily="18" charset="0"/>
            </a:endParaRPr>
          </a:p>
        </p:txBody>
      </p:sp>
      <p:sp>
        <p:nvSpPr>
          <p:cNvPr id="2" name="Espace réservé du texte 1"/>
          <p:cNvSpPr>
            <a:spLocks noGrp="1"/>
          </p:cNvSpPr>
          <p:nvPr>
            <p:ph type="body" idx="1"/>
          </p:nvPr>
        </p:nvSpPr>
        <p:spPr>
          <a:xfrm>
            <a:off x="831850" y="1691641"/>
            <a:ext cx="10515600" cy="4398010"/>
          </a:xfrm>
        </p:spPr>
        <p:txBody>
          <a:bodyPr>
            <a:normAutofit fontScale="92500" lnSpcReduction="20000"/>
          </a:bodyPr>
          <a:lstStyle/>
          <a:p>
            <a:r>
              <a:rPr lang="fr-FR" dirty="0">
                <a:solidFill>
                  <a:srgbClr val="257568"/>
                </a:solidFill>
                <a:latin typeface="Chamberi Super Display" panose="02040503080505020303" pitchFamily="18" charset="0"/>
              </a:rPr>
              <a:t>Dans les établissements membres, après des siècles d’accompagnement spirituel par des religieuses, se pose  désormais la question de répondre aussi  aux nouvelles </a:t>
            </a:r>
            <a:r>
              <a:rPr lang="fr-FR" dirty="0" smtClean="0">
                <a:solidFill>
                  <a:srgbClr val="257568"/>
                </a:solidFill>
                <a:latin typeface="Chamberi Super Display" panose="02040503080505020303" pitchFamily="18" charset="0"/>
              </a:rPr>
              <a:t>attentes spirituelles</a:t>
            </a:r>
            <a:r>
              <a:rPr lang="fr-FR" dirty="0">
                <a:solidFill>
                  <a:srgbClr val="257568"/>
                </a:solidFill>
                <a:latin typeface="Chamberi Super Display" panose="02040503080505020303" pitchFamily="18" charset="0"/>
              </a:rPr>
              <a:t>, souvent détachés des cultures religieuses. L’animateur sera attentif aux besoins spirituels de chaque personne </a:t>
            </a:r>
            <a:r>
              <a:rPr lang="fr-FR" dirty="0" smtClean="0">
                <a:solidFill>
                  <a:srgbClr val="257568"/>
                </a:solidFill>
                <a:latin typeface="Chamberi Super Display" panose="02040503080505020303" pitchFamily="18" charset="0"/>
              </a:rPr>
              <a:t>âgée</a:t>
            </a:r>
            <a:r>
              <a:rPr lang="fr-FR" sz="3200" dirty="0" smtClean="0">
                <a:solidFill>
                  <a:srgbClr val="257568"/>
                </a:solidFill>
                <a:latin typeface="Chamberi Super Display" panose="02040503080505020303" pitchFamily="18" charset="0"/>
              </a:rPr>
              <a:t> </a:t>
            </a:r>
            <a:r>
              <a:rPr lang="fr-FR" dirty="0">
                <a:solidFill>
                  <a:srgbClr val="257568"/>
                </a:solidFill>
                <a:latin typeface="Chamberi Super Display" panose="02040503080505020303" pitchFamily="18" charset="0"/>
              </a:rPr>
              <a:t>selon 4 orientations </a:t>
            </a:r>
            <a:endParaRPr lang="fr-FR" dirty="0" smtClean="0">
              <a:solidFill>
                <a:srgbClr val="257568"/>
              </a:solidFill>
              <a:latin typeface="Chamberi Super Display" panose="02040503080505020303" pitchFamily="18" charset="0"/>
            </a:endParaRPr>
          </a:p>
          <a:p>
            <a:endParaRPr lang="fr-FR" dirty="0" smtClean="0">
              <a:solidFill>
                <a:srgbClr val="257568"/>
              </a:solidFill>
              <a:latin typeface="Chamberi Super Display" panose="02040503080505020303" pitchFamily="18" charset="0"/>
            </a:endParaRPr>
          </a:p>
          <a:p>
            <a:pPr marL="342900" indent="-342900">
              <a:buFont typeface="Arial" panose="020B0604020202020204" pitchFamily="34" charset="0"/>
              <a:buChar char="•"/>
            </a:pPr>
            <a:r>
              <a:rPr lang="fr-FR" b="1" dirty="0">
                <a:solidFill>
                  <a:srgbClr val="257568"/>
                </a:solidFill>
                <a:latin typeface="Chamberi Super Display" panose="02040503080505020303" pitchFamily="18" charset="0"/>
              </a:rPr>
              <a:t>Tenter de trouver un sens à ce que l’on vit et être </a:t>
            </a:r>
            <a:r>
              <a:rPr lang="fr-FR" b="1" dirty="0" smtClean="0">
                <a:solidFill>
                  <a:srgbClr val="257568"/>
                </a:solidFill>
                <a:latin typeface="Chamberi Super Display" panose="02040503080505020303" pitchFamily="18" charset="0"/>
              </a:rPr>
              <a:t>réconforté</a:t>
            </a:r>
          </a:p>
          <a:p>
            <a:pPr marL="342900" indent="-342900">
              <a:buFont typeface="Arial" panose="020B0604020202020204" pitchFamily="34" charset="0"/>
              <a:buChar char="•"/>
            </a:pPr>
            <a:endParaRPr lang="fr-FR" b="1" dirty="0">
              <a:solidFill>
                <a:srgbClr val="257568"/>
              </a:solidFill>
              <a:latin typeface="Chamberi Super Display" panose="02040503080505020303" pitchFamily="18" charset="0"/>
            </a:endParaRPr>
          </a:p>
          <a:p>
            <a:pPr marL="342900" indent="-342900">
              <a:buFont typeface="Arial" panose="020B0604020202020204" pitchFamily="34" charset="0"/>
              <a:buChar char="•"/>
            </a:pPr>
            <a:r>
              <a:rPr lang="fr-FR" b="1" dirty="0">
                <a:solidFill>
                  <a:srgbClr val="257568"/>
                </a:solidFill>
                <a:latin typeface="Chamberi Super Display" panose="02040503080505020303" pitchFamily="18" charset="0"/>
              </a:rPr>
              <a:t>Trouver la paix intérieure et se </a:t>
            </a:r>
            <a:r>
              <a:rPr lang="fr-FR" b="1" dirty="0" smtClean="0">
                <a:solidFill>
                  <a:srgbClr val="257568"/>
                </a:solidFill>
                <a:latin typeface="Chamberi Super Display" panose="02040503080505020303" pitchFamily="18" charset="0"/>
              </a:rPr>
              <a:t>réconcilier</a:t>
            </a:r>
          </a:p>
          <a:p>
            <a:pPr marL="342900" indent="-342900">
              <a:buFont typeface="Arial" panose="020B0604020202020204" pitchFamily="34" charset="0"/>
              <a:buChar char="•"/>
            </a:pPr>
            <a:endParaRPr lang="fr-FR" b="1" dirty="0" smtClean="0">
              <a:solidFill>
                <a:srgbClr val="257568"/>
              </a:solidFill>
              <a:latin typeface="Chamberi Super Display" panose="02040503080505020303" pitchFamily="18" charset="0"/>
            </a:endParaRPr>
          </a:p>
          <a:p>
            <a:pPr marL="342900" indent="-342900">
              <a:buFont typeface="Arial" panose="020B0604020202020204" pitchFamily="34" charset="0"/>
              <a:buChar char="•"/>
            </a:pPr>
            <a:r>
              <a:rPr lang="fr-FR" b="1" dirty="0">
                <a:solidFill>
                  <a:srgbClr val="257568"/>
                </a:solidFill>
                <a:latin typeface="Chamberi Super Display" panose="02040503080505020303" pitchFamily="18" charset="0"/>
              </a:rPr>
              <a:t>Appréhender l’après soi et être </a:t>
            </a:r>
            <a:r>
              <a:rPr lang="fr-FR" b="1" dirty="0" smtClean="0">
                <a:solidFill>
                  <a:srgbClr val="257568"/>
                </a:solidFill>
                <a:latin typeface="Chamberi Super Display" panose="02040503080505020303" pitchFamily="18" charset="0"/>
              </a:rPr>
              <a:t>rassuré</a:t>
            </a:r>
          </a:p>
          <a:p>
            <a:pPr marL="342900" indent="-342900">
              <a:buFont typeface="Arial" panose="020B0604020202020204" pitchFamily="34" charset="0"/>
              <a:buChar char="•"/>
            </a:pPr>
            <a:endParaRPr lang="fr-FR" b="1" dirty="0" smtClean="0">
              <a:solidFill>
                <a:srgbClr val="257568"/>
              </a:solidFill>
              <a:latin typeface="Chamberi Super Display" panose="02040503080505020303" pitchFamily="18" charset="0"/>
            </a:endParaRPr>
          </a:p>
          <a:p>
            <a:pPr marL="342900" indent="-342900">
              <a:buFont typeface="Arial" panose="020B0604020202020204" pitchFamily="34" charset="0"/>
              <a:buChar char="•"/>
            </a:pPr>
            <a:r>
              <a:rPr lang="fr-FR" b="1" dirty="0">
                <a:solidFill>
                  <a:srgbClr val="257568"/>
                </a:solidFill>
                <a:latin typeface="Chamberi Super Display" panose="02040503080505020303" pitchFamily="18" charset="0"/>
              </a:rPr>
              <a:t>Accompagner les cheminements religieux</a:t>
            </a:r>
          </a:p>
          <a:p>
            <a:endParaRPr lang="fr-FR" dirty="0"/>
          </a:p>
        </p:txBody>
      </p:sp>
    </p:spTree>
    <p:extLst>
      <p:ext uri="{BB962C8B-B14F-4D97-AF65-F5344CB8AC3E}">
        <p14:creationId xmlns:p14="http://schemas.microsoft.com/office/powerpoint/2010/main" val="24266032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1136</Words>
  <Application>Microsoft Office PowerPoint</Application>
  <PresentationFormat>Grand écran</PresentationFormat>
  <Paragraphs>125</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Chamberi Super Display</vt:lpstr>
      <vt:lpstr>Congenial Light</vt:lpstr>
      <vt:lpstr>Thème Office</vt:lpstr>
      <vt:lpstr>Présentation PowerPoint</vt:lpstr>
      <vt:lpstr>        L’Alliance Siméon, créée dans le cadre de la FNISASIC, est une alliance d’associations indépendantes, pétries d’une histoire chrétienne, agissant dans le secteur du Grand Âge.  </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Astrid ROHEL</dc:creator>
  <cp:lastModifiedBy>Jean-Bernard Prim</cp:lastModifiedBy>
  <cp:revision>45</cp:revision>
  <dcterms:created xsi:type="dcterms:W3CDTF">2023-05-30T10:30:17Z</dcterms:created>
  <dcterms:modified xsi:type="dcterms:W3CDTF">2023-09-24T17:27:01Z</dcterms:modified>
</cp:coreProperties>
</file>