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1"/>
  </p:notesMasterIdLst>
  <p:sldIdLst>
    <p:sldId id="256" r:id="rId2"/>
    <p:sldId id="257" r:id="rId3"/>
    <p:sldId id="388" r:id="rId4"/>
    <p:sldId id="266" r:id="rId5"/>
    <p:sldId id="357" r:id="rId6"/>
    <p:sldId id="348" r:id="rId7"/>
    <p:sldId id="267" r:id="rId8"/>
    <p:sldId id="262" r:id="rId9"/>
    <p:sldId id="347" r:id="rId10"/>
    <p:sldId id="346" r:id="rId11"/>
    <p:sldId id="273" r:id="rId12"/>
    <p:sldId id="274" r:id="rId13"/>
    <p:sldId id="334" r:id="rId14"/>
    <p:sldId id="328" r:id="rId15"/>
    <p:sldId id="329" r:id="rId16"/>
    <p:sldId id="352" r:id="rId17"/>
    <p:sldId id="355" r:id="rId18"/>
    <p:sldId id="389" r:id="rId19"/>
    <p:sldId id="376" r:id="rId20"/>
    <p:sldId id="373" r:id="rId21"/>
    <p:sldId id="374" r:id="rId22"/>
    <p:sldId id="375" r:id="rId23"/>
    <p:sldId id="307" r:id="rId24"/>
    <p:sldId id="308" r:id="rId25"/>
    <p:sldId id="383" r:id="rId26"/>
    <p:sldId id="384" r:id="rId27"/>
    <p:sldId id="385" r:id="rId28"/>
    <p:sldId id="387" r:id="rId29"/>
    <p:sldId id="386" r:id="rId30"/>
    <p:sldId id="404" r:id="rId31"/>
    <p:sldId id="405" r:id="rId32"/>
    <p:sldId id="406" r:id="rId33"/>
    <p:sldId id="407" r:id="rId34"/>
    <p:sldId id="403" r:id="rId35"/>
    <p:sldId id="391" r:id="rId36"/>
    <p:sldId id="392" r:id="rId37"/>
    <p:sldId id="393" r:id="rId38"/>
    <p:sldId id="394" r:id="rId39"/>
    <p:sldId id="395" r:id="rId40"/>
    <p:sldId id="396" r:id="rId41"/>
    <p:sldId id="397" r:id="rId42"/>
    <p:sldId id="398" r:id="rId43"/>
    <p:sldId id="399" r:id="rId44"/>
    <p:sldId id="400" r:id="rId45"/>
    <p:sldId id="401" r:id="rId46"/>
    <p:sldId id="402" r:id="rId47"/>
    <p:sldId id="324" r:id="rId48"/>
    <p:sldId id="325" r:id="rId49"/>
    <p:sldId id="326"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735" autoAdjust="0"/>
    <p:restoredTop sz="94660"/>
  </p:normalViewPr>
  <p:slideViewPr>
    <p:cSldViewPr snapToGrid="0">
      <p:cViewPr varScale="1">
        <p:scale>
          <a:sx n="94" d="100"/>
          <a:sy n="94" d="100"/>
        </p:scale>
        <p:origin x="45" y="249"/>
      </p:cViewPr>
      <p:guideLst/>
    </p:cSldViewPr>
  </p:slideViewPr>
  <p:notesTextViewPr>
    <p:cViewPr>
      <p:scale>
        <a:sx n="1" d="1"/>
        <a:sy n="1" d="1"/>
      </p:scale>
      <p:origin x="0" y="0"/>
    </p:cViewPr>
  </p:notesTextViewPr>
  <p:sorterViewPr>
    <p:cViewPr varScale="1">
      <p:scale>
        <a:sx n="100" d="100"/>
        <a:sy n="100" d="100"/>
      </p:scale>
      <p:origin x="0" y="-1369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66"/>
      <c:rotY val="20"/>
      <c:depthPercent val="100"/>
      <c:rAngAx val="1"/>
    </c:view3D>
    <c:floor>
      <c:thickness val="0"/>
      <c:spPr>
        <a:solidFill>
          <a:srgbClr val="C0C0C0"/>
        </a:solidFill>
        <a:ln w="3175">
          <a:solidFill>
            <a:schemeClr val="tx1"/>
          </a:solidFill>
          <a:prstDash val="solid"/>
        </a:ln>
      </c:spPr>
    </c:floor>
    <c:sideWall>
      <c:thickness val="0"/>
      <c:spPr>
        <a:noFill/>
        <a:ln w="12700">
          <a:solidFill>
            <a:schemeClr val="tx1"/>
          </a:solidFill>
          <a:prstDash val="solid"/>
        </a:ln>
      </c:spPr>
    </c:sideWall>
    <c:backWall>
      <c:thickness val="0"/>
      <c:spPr>
        <a:noFill/>
        <a:ln w="12700">
          <a:solidFill>
            <a:schemeClr val="tx1"/>
          </a:solidFill>
          <a:prstDash val="solid"/>
        </a:ln>
      </c:spPr>
    </c:backWall>
    <c:plotArea>
      <c:layout>
        <c:manualLayout>
          <c:layoutTarget val="inner"/>
          <c:xMode val="edge"/>
          <c:yMode val="edge"/>
          <c:x val="0.15880893300248139"/>
          <c:y val="6.398104265402843E-2"/>
          <c:w val="0.55583126550868489"/>
          <c:h val="0.79620853080568721"/>
        </c:manualLayout>
      </c:layout>
      <c:bar3DChart>
        <c:barDir val="col"/>
        <c:grouping val="clustered"/>
        <c:varyColors val="0"/>
        <c:ser>
          <c:idx val="0"/>
          <c:order val="0"/>
          <c:tx>
            <c:strRef>
              <c:f>Sheet1!$A$2</c:f>
              <c:strCache>
                <c:ptCount val="1"/>
                <c:pt idx="0">
                  <c:v>Nouveaux cas</c:v>
                </c:pt>
              </c:strCache>
            </c:strRef>
          </c:tx>
          <c:spPr>
            <a:solidFill>
              <a:srgbClr val="FF0000"/>
            </a:solidFill>
            <a:ln w="6349">
              <a:solidFill>
                <a:schemeClr val="tx1"/>
              </a:solidFill>
              <a:prstDash val="solid"/>
            </a:ln>
          </c:spPr>
          <c:invertIfNegative val="0"/>
          <c:cat>
            <c:numRef>
              <c:f>Sheet1!$B$1:$R$1</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Sheet1!$B$2:$R$2</c:f>
              <c:numCache>
                <c:formatCode>#\ ##0</c:formatCode>
                <c:ptCount val="17"/>
                <c:pt idx="0">
                  <c:v>645654</c:v>
                </c:pt>
                <c:pt idx="1">
                  <c:v>664822</c:v>
                </c:pt>
                <c:pt idx="2" formatCode="General">
                  <c:v>719515</c:v>
                </c:pt>
                <c:pt idx="3" formatCode="General">
                  <c:v>720403</c:v>
                </c:pt>
                <c:pt idx="4" formatCode="General">
                  <c:v>830718</c:v>
                </c:pt>
                <c:pt idx="5" formatCode="General">
                  <c:v>868665</c:v>
                </c:pt>
                <c:pt idx="6" formatCode="General">
                  <c:v>896302</c:v>
                </c:pt>
                <c:pt idx="7" formatCode="General">
                  <c:v>947721</c:v>
                </c:pt>
                <c:pt idx="8" formatCode="General">
                  <c:v>951058</c:v>
                </c:pt>
                <c:pt idx="9" formatCode="General">
                  <c:v>963491</c:v>
                </c:pt>
                <c:pt idx="10" formatCode="General">
                  <c:v>1018648</c:v>
                </c:pt>
                <c:pt idx="11" formatCode="General">
                  <c:v>1066524</c:v>
                </c:pt>
              </c:numCache>
            </c:numRef>
          </c:val>
          <c:extLst>
            <c:ext xmlns:c16="http://schemas.microsoft.com/office/drawing/2014/chart" uri="{C3380CC4-5D6E-409C-BE32-E72D297353CC}">
              <c16:uniqueId val="{00000000-A43B-4415-81BA-E28C4E91ED65}"/>
            </c:ext>
          </c:extLst>
        </c:ser>
        <c:ser>
          <c:idx val="1"/>
          <c:order val="1"/>
          <c:tx>
            <c:strRef>
              <c:f>Sheet1!$A$3</c:f>
              <c:strCache>
                <c:ptCount val="1"/>
                <c:pt idx="0">
                  <c:v>Stock</c:v>
                </c:pt>
              </c:strCache>
            </c:strRef>
          </c:tx>
          <c:spPr>
            <a:solidFill>
              <a:srgbClr val="0000FF"/>
            </a:solidFill>
            <a:ln w="6349">
              <a:solidFill>
                <a:schemeClr val="tx1"/>
              </a:solidFill>
              <a:prstDash val="solid"/>
            </a:ln>
          </c:spPr>
          <c:invertIfNegative val="0"/>
          <c:dPt>
            <c:idx val="16"/>
            <c:invertIfNegative val="0"/>
            <c:bubble3D val="0"/>
            <c:spPr>
              <a:solidFill>
                <a:srgbClr val="00CCFF"/>
              </a:solidFill>
              <a:ln w="6349">
                <a:solidFill>
                  <a:schemeClr val="tx1"/>
                </a:solidFill>
                <a:prstDash val="solid"/>
              </a:ln>
            </c:spPr>
            <c:extLst>
              <c:ext xmlns:c16="http://schemas.microsoft.com/office/drawing/2014/chart" uri="{C3380CC4-5D6E-409C-BE32-E72D297353CC}">
                <c16:uniqueId val="{00000001-A43B-4415-81BA-E28C4E91ED65}"/>
              </c:ext>
            </c:extLst>
          </c:dPt>
          <c:cat>
            <c:numRef>
              <c:f>Sheet1!$B$1:$R$1</c:f>
              <c:numCache>
                <c:formatCode>General</c:formatCode>
                <c:ptCount val="17"/>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pt idx="16">
                  <c:v>2012</c:v>
                </c:pt>
              </c:numCache>
            </c:numRef>
          </c:cat>
          <c:val>
            <c:numRef>
              <c:f>Sheet1!$B$3:$R$3</c:f>
              <c:numCache>
                <c:formatCode>General</c:formatCode>
                <c:ptCount val="17"/>
                <c:pt idx="0">
                  <c:v>5044638</c:v>
                </c:pt>
                <c:pt idx="1">
                  <c:v>5399536</c:v>
                </c:pt>
                <c:pt idx="2">
                  <c:v>5626450</c:v>
                </c:pt>
                <c:pt idx="3">
                  <c:v>5812409</c:v>
                </c:pt>
                <c:pt idx="4">
                  <c:v>6095069</c:v>
                </c:pt>
                <c:pt idx="5">
                  <c:v>6581341</c:v>
                </c:pt>
                <c:pt idx="6">
                  <c:v>6930424</c:v>
                </c:pt>
                <c:pt idx="7">
                  <c:v>7239116</c:v>
                </c:pt>
                <c:pt idx="8">
                  <c:v>7239116</c:v>
                </c:pt>
                <c:pt idx="9">
                  <c:v>7574421</c:v>
                </c:pt>
                <c:pt idx="10">
                  <c:v>7686890</c:v>
                </c:pt>
                <c:pt idx="11">
                  <c:v>8007890</c:v>
                </c:pt>
                <c:pt idx="16">
                  <c:v>9889744</c:v>
                </c:pt>
              </c:numCache>
            </c:numRef>
          </c:val>
          <c:extLst>
            <c:ext xmlns:c16="http://schemas.microsoft.com/office/drawing/2014/chart" uri="{C3380CC4-5D6E-409C-BE32-E72D297353CC}">
              <c16:uniqueId val="{00000002-A43B-4415-81BA-E28C4E91ED65}"/>
            </c:ext>
          </c:extLst>
        </c:ser>
        <c:dLbls>
          <c:showLegendKey val="0"/>
          <c:showVal val="0"/>
          <c:showCatName val="0"/>
          <c:showSerName val="0"/>
          <c:showPercent val="0"/>
          <c:showBubbleSize val="0"/>
        </c:dLbls>
        <c:gapWidth val="150"/>
        <c:gapDepth val="0"/>
        <c:shape val="box"/>
        <c:axId val="206463376"/>
        <c:axId val="1"/>
        <c:axId val="0"/>
      </c:bar3DChart>
      <c:catAx>
        <c:axId val="206463376"/>
        <c:scaling>
          <c:orientation val="minMax"/>
        </c:scaling>
        <c:delete val="0"/>
        <c:axPos val="b"/>
        <c:numFmt formatCode="General" sourceLinked="1"/>
        <c:majorTickMark val="out"/>
        <c:minorTickMark val="none"/>
        <c:tickLblPos val="low"/>
        <c:spPr>
          <a:ln w="1587">
            <a:solidFill>
              <a:schemeClr val="tx1"/>
            </a:solidFill>
            <a:prstDash val="solid"/>
          </a:ln>
        </c:spPr>
        <c:txPr>
          <a:bodyPr rot="2220000" vert="horz"/>
          <a:lstStyle/>
          <a:p>
            <a:pPr>
              <a:defRPr sz="600" b="1" i="0" u="none" strike="noStrike" baseline="0">
                <a:solidFill>
                  <a:schemeClr val="tx1"/>
                </a:solidFill>
                <a:latin typeface="Times New Roman"/>
                <a:ea typeface="Times New Roman"/>
                <a:cs typeface="Times New Roman"/>
              </a:defRPr>
            </a:pPr>
            <a:endParaRPr lang="fr-FR"/>
          </a:p>
        </c:txPr>
        <c:crossAx val="1"/>
        <c:crosses val="autoZero"/>
        <c:auto val="1"/>
        <c:lblAlgn val="ctr"/>
        <c:lblOffset val="100"/>
        <c:tickLblSkip val="2"/>
        <c:tickMarkSkip val="1"/>
        <c:noMultiLvlLbl val="0"/>
      </c:catAx>
      <c:valAx>
        <c:axId val="1"/>
        <c:scaling>
          <c:orientation val="minMax"/>
        </c:scaling>
        <c:delete val="0"/>
        <c:axPos val="l"/>
        <c:majorGridlines>
          <c:spPr>
            <a:ln w="1587">
              <a:solidFill>
                <a:schemeClr val="tx1"/>
              </a:solidFill>
              <a:prstDash val="solid"/>
            </a:ln>
          </c:spPr>
        </c:majorGridlines>
        <c:numFmt formatCode="#\ ##0" sourceLinked="1"/>
        <c:majorTickMark val="out"/>
        <c:minorTickMark val="none"/>
        <c:tickLblPos val="nextTo"/>
        <c:spPr>
          <a:ln w="1587">
            <a:solidFill>
              <a:schemeClr val="tx1"/>
            </a:solidFill>
            <a:prstDash val="solid"/>
          </a:ln>
        </c:spPr>
        <c:txPr>
          <a:bodyPr rot="0" vert="horz"/>
          <a:lstStyle/>
          <a:p>
            <a:pPr>
              <a:defRPr sz="900" b="1" i="0" u="none" strike="noStrike" baseline="0">
                <a:solidFill>
                  <a:schemeClr val="tx1"/>
                </a:solidFill>
                <a:latin typeface="Times New Roman"/>
                <a:ea typeface="Times New Roman"/>
                <a:cs typeface="Times New Roman"/>
              </a:defRPr>
            </a:pPr>
            <a:endParaRPr lang="fr-FR"/>
          </a:p>
        </c:txPr>
        <c:crossAx val="206463376"/>
        <c:crosses val="autoZero"/>
        <c:crossBetween val="between"/>
      </c:valAx>
      <c:spPr>
        <a:noFill/>
        <a:ln w="12697">
          <a:noFill/>
        </a:ln>
      </c:spPr>
    </c:plotArea>
    <c:legend>
      <c:legendPos val="r"/>
      <c:layout>
        <c:manualLayout>
          <c:xMode val="edge"/>
          <c:yMode val="edge"/>
          <c:x val="0.77791563275434239"/>
          <c:y val="0.4218009478672986"/>
          <c:w val="0.21712158808933002"/>
          <c:h val="0.15876777251184834"/>
        </c:manualLayout>
      </c:layout>
      <c:overlay val="0"/>
      <c:spPr>
        <a:noFill/>
        <a:ln w="1587">
          <a:solidFill>
            <a:schemeClr val="tx1"/>
          </a:solidFill>
          <a:prstDash val="solid"/>
        </a:ln>
      </c:spPr>
      <c:txPr>
        <a:bodyPr/>
        <a:lstStyle/>
        <a:p>
          <a:pPr>
            <a:defRPr sz="827" b="1" i="0" u="none" strike="noStrike" baseline="0">
              <a:solidFill>
                <a:schemeClr val="tx1"/>
              </a:solidFill>
              <a:latin typeface="Times New Roman"/>
              <a:ea typeface="Times New Roman"/>
              <a:cs typeface="Times New Roman"/>
            </a:defRPr>
          </a:pPr>
          <a:endParaRPr lang="fr-FR"/>
        </a:p>
      </c:txPr>
    </c:legend>
    <c:plotVisOnly val="1"/>
    <c:dispBlanksAs val="gap"/>
    <c:showDLblsOverMax val="0"/>
  </c:chart>
  <c:spPr>
    <a:noFill/>
    <a:ln>
      <a:noFill/>
    </a:ln>
  </c:spPr>
  <c:txPr>
    <a:bodyPr/>
    <a:lstStyle/>
    <a:p>
      <a:pPr>
        <a:defRPr sz="900" b="1" i="0" u="none" strike="noStrike" baseline="0">
          <a:solidFill>
            <a:schemeClr val="tx1"/>
          </a:solidFill>
          <a:latin typeface="Times New Roman"/>
          <a:ea typeface="Times New Roman"/>
          <a:cs typeface="Times New Roman"/>
        </a:defRPr>
      </a:pPr>
      <a:endParaRPr lang="fr-FR"/>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69525-EE45-4B69-9F31-F7B770DC8BDB}" type="doc">
      <dgm:prSet loTypeId="urn:microsoft.com/office/officeart/2005/8/layout/venn1" loCatId="relationship" qsTypeId="urn:microsoft.com/office/officeart/2005/8/quickstyle/simple1" qsCatId="simple" csTypeId="urn:microsoft.com/office/officeart/2005/8/colors/accent1_2" csCatId="accent1" phldr="1"/>
      <dgm:spPr/>
    </dgm:pt>
    <dgm:pt modelId="{3A8EE436-7899-4273-A65C-958148B92481}">
      <dgm:prSet phldrT="[Texte]" custT="1"/>
      <dgm:spPr>
        <a:solidFill>
          <a:srgbClr val="FF0066"/>
        </a:solidFill>
        <a:ln>
          <a:solidFill>
            <a:schemeClr val="accent4"/>
          </a:solidFill>
        </a:ln>
      </dgm:spPr>
      <dgm:t>
        <a:bodyPr/>
        <a:lstStyle/>
        <a:p>
          <a:r>
            <a:rPr lang="fr-FR" sz="2400" b="1" dirty="0"/>
            <a:t>Offre </a:t>
          </a:r>
        </a:p>
        <a:p>
          <a:r>
            <a:rPr lang="fr-FR" sz="2400" b="1" dirty="0"/>
            <a:t> </a:t>
          </a:r>
        </a:p>
        <a:p>
          <a:r>
            <a:rPr lang="fr-FR" sz="2400" b="1" dirty="0"/>
            <a:t> </a:t>
          </a:r>
        </a:p>
        <a:p>
          <a:endParaRPr lang="fr-FR" sz="2400" b="1" dirty="0"/>
        </a:p>
      </dgm:t>
    </dgm:pt>
    <dgm:pt modelId="{49B05D34-8AEF-4A19-A785-75B388A546F0}" type="parTrans" cxnId="{11985323-FC39-4629-BF71-0ED729CBBDA7}">
      <dgm:prSet/>
      <dgm:spPr/>
      <dgm:t>
        <a:bodyPr/>
        <a:lstStyle/>
        <a:p>
          <a:endParaRPr lang="fr-FR" sz="2400" b="1"/>
        </a:p>
      </dgm:t>
    </dgm:pt>
    <dgm:pt modelId="{7834143B-B54E-40A1-A68D-89DBE1FE4BFC}" type="sibTrans" cxnId="{11985323-FC39-4629-BF71-0ED729CBBDA7}">
      <dgm:prSet/>
      <dgm:spPr/>
      <dgm:t>
        <a:bodyPr/>
        <a:lstStyle/>
        <a:p>
          <a:endParaRPr lang="fr-FR" sz="2400" b="1"/>
        </a:p>
      </dgm:t>
    </dgm:pt>
    <dgm:pt modelId="{D506D0D1-7E84-4A59-B318-6B059BABB008}">
      <dgm:prSet phldrT="[Texte]" custT="1"/>
      <dgm:spPr>
        <a:solidFill>
          <a:srgbClr val="0000FF">
            <a:alpha val="50000"/>
          </a:srgbClr>
        </a:solidFill>
        <a:ln>
          <a:solidFill>
            <a:schemeClr val="bg1"/>
          </a:solidFill>
        </a:ln>
      </dgm:spPr>
      <dgm:t>
        <a:bodyPr/>
        <a:lstStyle/>
        <a:p>
          <a:pPr algn="r"/>
          <a:endParaRPr lang="fr-FR" sz="2400" b="1" dirty="0"/>
        </a:p>
        <a:p>
          <a:pPr algn="r"/>
          <a:endParaRPr lang="fr-FR" sz="2400" b="1" dirty="0"/>
        </a:p>
        <a:p>
          <a:pPr algn="r"/>
          <a:endParaRPr lang="fr-FR" sz="2400" b="1" dirty="0"/>
        </a:p>
        <a:p>
          <a:pPr algn="r"/>
          <a:r>
            <a:rPr lang="fr-FR" sz="2400" b="1" dirty="0"/>
            <a:t>Demande</a:t>
          </a:r>
        </a:p>
      </dgm:t>
    </dgm:pt>
    <dgm:pt modelId="{6A841A58-D8FB-45A7-AFE8-688018E8C659}" type="parTrans" cxnId="{9467865D-D1E5-4625-BD23-D73342209573}">
      <dgm:prSet/>
      <dgm:spPr/>
      <dgm:t>
        <a:bodyPr/>
        <a:lstStyle/>
        <a:p>
          <a:endParaRPr lang="fr-FR" sz="2400" b="1"/>
        </a:p>
      </dgm:t>
    </dgm:pt>
    <dgm:pt modelId="{CCDD5189-3BB6-4A14-A638-F7F839C83FA4}" type="sibTrans" cxnId="{9467865D-D1E5-4625-BD23-D73342209573}">
      <dgm:prSet/>
      <dgm:spPr/>
      <dgm:t>
        <a:bodyPr/>
        <a:lstStyle/>
        <a:p>
          <a:endParaRPr lang="fr-FR" sz="2400" b="1"/>
        </a:p>
      </dgm:t>
    </dgm:pt>
    <dgm:pt modelId="{A393DB71-2D45-4EBF-9443-2DD0A125D33F}">
      <dgm:prSet phldrT="[Texte]" custT="1"/>
      <dgm:spPr>
        <a:solidFill>
          <a:srgbClr val="FFFF00">
            <a:alpha val="50000"/>
          </a:srgbClr>
        </a:solidFill>
      </dgm:spPr>
      <dgm:t>
        <a:bodyPr/>
        <a:lstStyle/>
        <a:p>
          <a:pPr algn="l"/>
          <a:endParaRPr lang="fr-FR" sz="2400" b="1" dirty="0"/>
        </a:p>
        <a:p>
          <a:pPr algn="l"/>
          <a:endParaRPr lang="fr-FR" sz="2400" b="1" dirty="0"/>
        </a:p>
        <a:p>
          <a:pPr algn="l"/>
          <a:endParaRPr lang="fr-FR" sz="2400" b="1" dirty="0"/>
        </a:p>
        <a:p>
          <a:pPr algn="l"/>
          <a:r>
            <a:rPr lang="fr-FR" sz="2400" b="1" dirty="0"/>
            <a:t>Besoin</a:t>
          </a:r>
        </a:p>
      </dgm:t>
    </dgm:pt>
    <dgm:pt modelId="{EC4D07AB-584C-49EE-804B-BFD59825DF69}" type="parTrans" cxnId="{73E0CFC4-6A2F-4DEC-8E32-D1042C09A9AD}">
      <dgm:prSet/>
      <dgm:spPr/>
      <dgm:t>
        <a:bodyPr/>
        <a:lstStyle/>
        <a:p>
          <a:endParaRPr lang="fr-FR" sz="2400" b="1"/>
        </a:p>
      </dgm:t>
    </dgm:pt>
    <dgm:pt modelId="{70078762-37CB-4329-ADE5-5CB63F60A2B3}" type="sibTrans" cxnId="{73E0CFC4-6A2F-4DEC-8E32-D1042C09A9AD}">
      <dgm:prSet/>
      <dgm:spPr/>
      <dgm:t>
        <a:bodyPr/>
        <a:lstStyle/>
        <a:p>
          <a:endParaRPr lang="fr-FR" sz="2400" b="1"/>
        </a:p>
      </dgm:t>
    </dgm:pt>
    <dgm:pt modelId="{7904094D-9755-4463-87C8-934D52667B5C}" type="pres">
      <dgm:prSet presAssocID="{08869525-EE45-4B69-9F31-F7B770DC8BDB}" presName="compositeShape" presStyleCnt="0">
        <dgm:presLayoutVars>
          <dgm:chMax val="7"/>
          <dgm:dir/>
          <dgm:resizeHandles val="exact"/>
        </dgm:presLayoutVars>
      </dgm:prSet>
      <dgm:spPr/>
    </dgm:pt>
    <dgm:pt modelId="{897A1938-F62B-4ECA-A2AD-E87C430BE41F}" type="pres">
      <dgm:prSet presAssocID="{3A8EE436-7899-4273-A65C-958148B92481}" presName="circ1" presStyleLbl="vennNode1" presStyleIdx="0" presStyleCnt="3" custScaleX="125453" custScaleY="128574" custLinFactNeighborX="-55236" custLinFactNeighborY="19109"/>
      <dgm:spPr/>
    </dgm:pt>
    <dgm:pt modelId="{F4CFA3A4-2283-4137-8341-81545B268BBE}" type="pres">
      <dgm:prSet presAssocID="{3A8EE436-7899-4273-A65C-958148B92481}" presName="circ1Tx" presStyleLbl="revTx" presStyleIdx="0" presStyleCnt="0">
        <dgm:presLayoutVars>
          <dgm:chMax val="0"/>
          <dgm:chPref val="0"/>
          <dgm:bulletEnabled val="1"/>
        </dgm:presLayoutVars>
      </dgm:prSet>
      <dgm:spPr/>
    </dgm:pt>
    <dgm:pt modelId="{12A9AB3F-E004-4B23-8AA4-161040FF03CA}" type="pres">
      <dgm:prSet presAssocID="{D506D0D1-7E84-4A59-B318-6B059BABB008}" presName="circ2" presStyleLbl="vennNode1" presStyleIdx="1" presStyleCnt="3" custScaleX="119323" custScaleY="122290" custLinFactNeighborX="-51621" custLinFactNeighborY="-2007"/>
      <dgm:spPr/>
    </dgm:pt>
    <dgm:pt modelId="{5BC61594-3582-4624-8984-A71D79E125EE}" type="pres">
      <dgm:prSet presAssocID="{D506D0D1-7E84-4A59-B318-6B059BABB008}" presName="circ2Tx" presStyleLbl="revTx" presStyleIdx="0" presStyleCnt="0">
        <dgm:presLayoutVars>
          <dgm:chMax val="0"/>
          <dgm:chPref val="0"/>
          <dgm:bulletEnabled val="1"/>
        </dgm:presLayoutVars>
      </dgm:prSet>
      <dgm:spPr/>
    </dgm:pt>
    <dgm:pt modelId="{E2DFC0C5-7374-4F03-B266-D8AC875FE7C7}" type="pres">
      <dgm:prSet presAssocID="{A393DB71-2D45-4EBF-9443-2DD0A125D33F}" presName="circ3" presStyleLbl="vennNode1" presStyleIdx="2" presStyleCnt="3" custScaleX="123056" custScaleY="126116" custLinFactNeighborX="-47184" custLinFactNeighborY="-5154"/>
      <dgm:spPr/>
    </dgm:pt>
    <dgm:pt modelId="{F255FF19-0D0D-4D86-8617-C18D9031EF75}" type="pres">
      <dgm:prSet presAssocID="{A393DB71-2D45-4EBF-9443-2DD0A125D33F}" presName="circ3Tx" presStyleLbl="revTx" presStyleIdx="0" presStyleCnt="0">
        <dgm:presLayoutVars>
          <dgm:chMax val="0"/>
          <dgm:chPref val="0"/>
          <dgm:bulletEnabled val="1"/>
        </dgm:presLayoutVars>
      </dgm:prSet>
      <dgm:spPr/>
    </dgm:pt>
  </dgm:ptLst>
  <dgm:cxnLst>
    <dgm:cxn modelId="{7EC40E0E-5759-4F95-89E1-7ECDF0B76C52}" type="presOf" srcId="{D506D0D1-7E84-4A59-B318-6B059BABB008}" destId="{5BC61594-3582-4624-8984-A71D79E125EE}" srcOrd="1" destOrd="0" presId="urn:microsoft.com/office/officeart/2005/8/layout/venn1"/>
    <dgm:cxn modelId="{11985323-FC39-4629-BF71-0ED729CBBDA7}" srcId="{08869525-EE45-4B69-9F31-F7B770DC8BDB}" destId="{3A8EE436-7899-4273-A65C-958148B92481}" srcOrd="0" destOrd="0" parTransId="{49B05D34-8AEF-4A19-A785-75B388A546F0}" sibTransId="{7834143B-B54E-40A1-A68D-89DBE1FE4BFC}"/>
    <dgm:cxn modelId="{9467865D-D1E5-4625-BD23-D73342209573}" srcId="{08869525-EE45-4B69-9F31-F7B770DC8BDB}" destId="{D506D0D1-7E84-4A59-B318-6B059BABB008}" srcOrd="1" destOrd="0" parTransId="{6A841A58-D8FB-45A7-AFE8-688018E8C659}" sibTransId="{CCDD5189-3BB6-4A14-A638-F7F839C83FA4}"/>
    <dgm:cxn modelId="{3EF74757-3DCF-46E6-9141-55F7A888BB9B}" type="presOf" srcId="{3A8EE436-7899-4273-A65C-958148B92481}" destId="{897A1938-F62B-4ECA-A2AD-E87C430BE41F}" srcOrd="0" destOrd="0" presId="urn:microsoft.com/office/officeart/2005/8/layout/venn1"/>
    <dgm:cxn modelId="{9D094E91-3CF9-4C31-9AC3-348E9E9E994A}" type="presOf" srcId="{A393DB71-2D45-4EBF-9443-2DD0A125D33F}" destId="{E2DFC0C5-7374-4F03-B266-D8AC875FE7C7}" srcOrd="0" destOrd="0" presId="urn:microsoft.com/office/officeart/2005/8/layout/venn1"/>
    <dgm:cxn modelId="{73E0CFC4-6A2F-4DEC-8E32-D1042C09A9AD}" srcId="{08869525-EE45-4B69-9F31-F7B770DC8BDB}" destId="{A393DB71-2D45-4EBF-9443-2DD0A125D33F}" srcOrd="2" destOrd="0" parTransId="{EC4D07AB-584C-49EE-804B-BFD59825DF69}" sibTransId="{70078762-37CB-4329-ADE5-5CB63F60A2B3}"/>
    <dgm:cxn modelId="{F3D501D8-2ECE-40AD-A423-5D3AC6DCC0BD}" type="presOf" srcId="{D506D0D1-7E84-4A59-B318-6B059BABB008}" destId="{12A9AB3F-E004-4B23-8AA4-161040FF03CA}" srcOrd="0" destOrd="0" presId="urn:microsoft.com/office/officeart/2005/8/layout/venn1"/>
    <dgm:cxn modelId="{80E2F5E0-7B6F-4045-AAE7-CF7813777DCF}" type="presOf" srcId="{08869525-EE45-4B69-9F31-F7B770DC8BDB}" destId="{7904094D-9755-4463-87C8-934D52667B5C}" srcOrd="0" destOrd="0" presId="urn:microsoft.com/office/officeart/2005/8/layout/venn1"/>
    <dgm:cxn modelId="{833E3FF8-1A22-4F06-B1AB-81A37BAAEDB8}" type="presOf" srcId="{A393DB71-2D45-4EBF-9443-2DD0A125D33F}" destId="{F255FF19-0D0D-4D86-8617-C18D9031EF75}" srcOrd="1" destOrd="0" presId="urn:microsoft.com/office/officeart/2005/8/layout/venn1"/>
    <dgm:cxn modelId="{068FECFC-C173-47C0-85F7-EDDE9C7E969F}" type="presOf" srcId="{3A8EE436-7899-4273-A65C-958148B92481}" destId="{F4CFA3A4-2283-4137-8341-81545B268BBE}" srcOrd="1" destOrd="0" presId="urn:microsoft.com/office/officeart/2005/8/layout/venn1"/>
    <dgm:cxn modelId="{37B022B3-FD66-42B6-86CF-95770138F7AF}" type="presParOf" srcId="{7904094D-9755-4463-87C8-934D52667B5C}" destId="{897A1938-F62B-4ECA-A2AD-E87C430BE41F}" srcOrd="0" destOrd="0" presId="urn:microsoft.com/office/officeart/2005/8/layout/venn1"/>
    <dgm:cxn modelId="{9079CAA9-A965-4068-BE73-CE2CCDEDB76B}" type="presParOf" srcId="{7904094D-9755-4463-87C8-934D52667B5C}" destId="{F4CFA3A4-2283-4137-8341-81545B268BBE}" srcOrd="1" destOrd="0" presId="urn:microsoft.com/office/officeart/2005/8/layout/venn1"/>
    <dgm:cxn modelId="{EB96B85D-1998-403A-A6AC-F3A4F26ADFA0}" type="presParOf" srcId="{7904094D-9755-4463-87C8-934D52667B5C}" destId="{12A9AB3F-E004-4B23-8AA4-161040FF03CA}" srcOrd="2" destOrd="0" presId="urn:microsoft.com/office/officeart/2005/8/layout/venn1"/>
    <dgm:cxn modelId="{1E31F812-9F63-450F-AD71-06D5C2377383}" type="presParOf" srcId="{7904094D-9755-4463-87C8-934D52667B5C}" destId="{5BC61594-3582-4624-8984-A71D79E125EE}" srcOrd="3" destOrd="0" presId="urn:microsoft.com/office/officeart/2005/8/layout/venn1"/>
    <dgm:cxn modelId="{EE8EC9C4-CD13-485C-A93B-AB0DA89376B9}" type="presParOf" srcId="{7904094D-9755-4463-87C8-934D52667B5C}" destId="{E2DFC0C5-7374-4F03-B266-D8AC875FE7C7}" srcOrd="4" destOrd="0" presId="urn:microsoft.com/office/officeart/2005/8/layout/venn1"/>
    <dgm:cxn modelId="{66290B27-BD99-4CCB-89EF-97797DD26A77}" type="presParOf" srcId="{7904094D-9755-4463-87C8-934D52667B5C}" destId="{F255FF19-0D0D-4D86-8617-C18D9031EF7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7A1938-F62B-4ECA-A2AD-E87C430BE41F}">
      <dsp:nvSpPr>
        <dsp:cNvPr id="0" name=""/>
        <dsp:cNvSpPr/>
      </dsp:nvSpPr>
      <dsp:spPr>
        <a:xfrm>
          <a:off x="1125026" y="274862"/>
          <a:ext cx="3357633" cy="3441164"/>
        </a:xfrm>
        <a:prstGeom prst="ellipse">
          <a:avLst/>
        </a:prstGeom>
        <a:solidFill>
          <a:srgbClr val="FF0066"/>
        </a:solidFill>
        <a:ln w="15875" cap="rnd" cmpd="sng" algn="ctr">
          <a:solidFill>
            <a:schemeClr val="accent4"/>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r>
            <a:rPr lang="fr-FR" sz="2400" b="1" kern="1200" dirty="0"/>
            <a:t>Offre </a:t>
          </a:r>
        </a:p>
        <a:p>
          <a:pPr marL="0" lvl="0" indent="0" algn="ctr" defTabSz="1066800">
            <a:lnSpc>
              <a:spcPct val="90000"/>
            </a:lnSpc>
            <a:spcBef>
              <a:spcPct val="0"/>
            </a:spcBef>
            <a:spcAft>
              <a:spcPct val="35000"/>
            </a:spcAft>
            <a:buNone/>
          </a:pPr>
          <a:r>
            <a:rPr lang="fr-FR" sz="2400" b="1" kern="1200" dirty="0"/>
            <a:t> </a:t>
          </a:r>
        </a:p>
        <a:p>
          <a:pPr marL="0" lvl="0" indent="0" algn="ctr" defTabSz="1066800">
            <a:lnSpc>
              <a:spcPct val="90000"/>
            </a:lnSpc>
            <a:spcBef>
              <a:spcPct val="0"/>
            </a:spcBef>
            <a:spcAft>
              <a:spcPct val="35000"/>
            </a:spcAft>
            <a:buNone/>
          </a:pPr>
          <a:r>
            <a:rPr lang="fr-FR" sz="2400" b="1" kern="1200" dirty="0"/>
            <a:t> </a:t>
          </a:r>
        </a:p>
        <a:p>
          <a:pPr marL="0" lvl="0" indent="0" algn="ctr" defTabSz="1066800">
            <a:lnSpc>
              <a:spcPct val="90000"/>
            </a:lnSpc>
            <a:spcBef>
              <a:spcPct val="0"/>
            </a:spcBef>
            <a:spcAft>
              <a:spcPct val="35000"/>
            </a:spcAft>
            <a:buNone/>
          </a:pPr>
          <a:endParaRPr lang="fr-FR" sz="2400" b="1" kern="1200" dirty="0"/>
        </a:p>
      </dsp:txBody>
      <dsp:txXfrm>
        <a:off x="1572711" y="877066"/>
        <a:ext cx="2462264" cy="1548524"/>
      </dsp:txXfrm>
    </dsp:sp>
    <dsp:sp modelId="{12A9AB3F-E004-4B23-8AA4-161040FF03CA}">
      <dsp:nvSpPr>
        <dsp:cNvPr id="0" name=""/>
        <dsp:cNvSpPr/>
      </dsp:nvSpPr>
      <dsp:spPr>
        <a:xfrm>
          <a:off x="2269547" y="1466559"/>
          <a:ext cx="3193570" cy="3272979"/>
        </a:xfrm>
        <a:prstGeom prst="ellipse">
          <a:avLst/>
        </a:prstGeom>
        <a:solidFill>
          <a:srgbClr val="0000FF">
            <a:alpha val="50000"/>
          </a:srgbClr>
        </a:solidFill>
        <a:ln w="15875" cap="rnd" cmpd="sng" algn="ctr">
          <a:solidFill>
            <a:schemeClr val="bg1"/>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r" defTabSz="1066800">
            <a:lnSpc>
              <a:spcPct val="90000"/>
            </a:lnSpc>
            <a:spcBef>
              <a:spcPct val="0"/>
            </a:spcBef>
            <a:spcAft>
              <a:spcPct val="35000"/>
            </a:spcAft>
            <a:buNone/>
          </a:pPr>
          <a:endParaRPr lang="fr-FR" sz="2400" b="1" kern="1200" dirty="0"/>
        </a:p>
        <a:p>
          <a:pPr marL="0" lvl="0" indent="0" algn="r" defTabSz="1066800">
            <a:lnSpc>
              <a:spcPct val="90000"/>
            </a:lnSpc>
            <a:spcBef>
              <a:spcPct val="0"/>
            </a:spcBef>
            <a:spcAft>
              <a:spcPct val="35000"/>
            </a:spcAft>
            <a:buNone/>
          </a:pPr>
          <a:endParaRPr lang="fr-FR" sz="2400" b="1" kern="1200" dirty="0"/>
        </a:p>
        <a:p>
          <a:pPr marL="0" lvl="0" indent="0" algn="r" defTabSz="1066800">
            <a:lnSpc>
              <a:spcPct val="90000"/>
            </a:lnSpc>
            <a:spcBef>
              <a:spcPct val="0"/>
            </a:spcBef>
            <a:spcAft>
              <a:spcPct val="35000"/>
            </a:spcAft>
            <a:buNone/>
          </a:pPr>
          <a:endParaRPr lang="fr-FR" sz="2400" b="1" kern="1200" dirty="0"/>
        </a:p>
        <a:p>
          <a:pPr marL="0" lvl="0" indent="0" algn="r" defTabSz="1066800">
            <a:lnSpc>
              <a:spcPct val="90000"/>
            </a:lnSpc>
            <a:spcBef>
              <a:spcPct val="0"/>
            </a:spcBef>
            <a:spcAft>
              <a:spcPct val="35000"/>
            </a:spcAft>
            <a:buNone/>
          </a:pPr>
          <a:r>
            <a:rPr lang="fr-FR" sz="2400" b="1" kern="1200" dirty="0"/>
            <a:t>Demande</a:t>
          </a:r>
        </a:p>
      </dsp:txBody>
      <dsp:txXfrm>
        <a:off x="3246247" y="2312079"/>
        <a:ext cx="1916142" cy="1800138"/>
      </dsp:txXfrm>
    </dsp:sp>
    <dsp:sp modelId="{E2DFC0C5-7374-4F03-B266-D8AC875FE7C7}">
      <dsp:nvSpPr>
        <dsp:cNvPr id="0" name=""/>
        <dsp:cNvSpPr/>
      </dsp:nvSpPr>
      <dsp:spPr>
        <a:xfrm>
          <a:off x="406870" y="1331133"/>
          <a:ext cx="3293480" cy="3375378"/>
        </a:xfrm>
        <a:prstGeom prst="ellipse">
          <a:avLst/>
        </a:prstGeom>
        <a:solidFill>
          <a:srgbClr val="FFFF00">
            <a:alpha val="50000"/>
          </a:srgb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endParaRPr lang="fr-FR" sz="2400" b="1" kern="1200" dirty="0"/>
        </a:p>
        <a:p>
          <a:pPr marL="0" lvl="0" indent="0" algn="l" defTabSz="1066800">
            <a:lnSpc>
              <a:spcPct val="90000"/>
            </a:lnSpc>
            <a:spcBef>
              <a:spcPct val="0"/>
            </a:spcBef>
            <a:spcAft>
              <a:spcPct val="35000"/>
            </a:spcAft>
            <a:buNone/>
          </a:pPr>
          <a:endParaRPr lang="fr-FR" sz="2400" b="1" kern="1200" dirty="0"/>
        </a:p>
        <a:p>
          <a:pPr marL="0" lvl="0" indent="0" algn="l" defTabSz="1066800">
            <a:lnSpc>
              <a:spcPct val="90000"/>
            </a:lnSpc>
            <a:spcBef>
              <a:spcPct val="0"/>
            </a:spcBef>
            <a:spcAft>
              <a:spcPct val="35000"/>
            </a:spcAft>
            <a:buNone/>
          </a:pPr>
          <a:endParaRPr lang="fr-FR" sz="2400" b="1" kern="1200" dirty="0"/>
        </a:p>
        <a:p>
          <a:pPr marL="0" lvl="0" indent="0" algn="l" defTabSz="1066800">
            <a:lnSpc>
              <a:spcPct val="90000"/>
            </a:lnSpc>
            <a:spcBef>
              <a:spcPct val="0"/>
            </a:spcBef>
            <a:spcAft>
              <a:spcPct val="35000"/>
            </a:spcAft>
            <a:buNone/>
          </a:pPr>
          <a:r>
            <a:rPr lang="fr-FR" sz="2400" b="1" kern="1200" dirty="0"/>
            <a:t>Besoin</a:t>
          </a:r>
        </a:p>
      </dsp:txBody>
      <dsp:txXfrm>
        <a:off x="717006" y="2203106"/>
        <a:ext cx="1976088" cy="185645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FD518-48F8-4532-B815-2358E7949D84}" type="datetimeFigureOut">
              <a:rPr lang="fr-FR" smtClean="0"/>
              <a:t>11/05/2017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B46F56-D600-4A1F-B38D-3C9EEC54B0D4}" type="slidenum">
              <a:rPr lang="fr-FR" smtClean="0"/>
              <a:t>‹N°›</a:t>
            </a:fld>
            <a:endParaRPr lang="fr-FR"/>
          </a:p>
        </p:txBody>
      </p:sp>
    </p:spTree>
    <p:extLst>
      <p:ext uri="{BB962C8B-B14F-4D97-AF65-F5344CB8AC3E}">
        <p14:creationId xmlns:p14="http://schemas.microsoft.com/office/powerpoint/2010/main" val="39305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1031"/>
          <p:cNvSpPr>
            <a:spLocks noGrp="1" noChangeArrowheads="1"/>
          </p:cNvSpPr>
          <p:nvPr>
            <p:ph type="sldNum" sz="quarter" idx="5"/>
          </p:nvPr>
        </p:nvSpPr>
        <p:spPr>
          <a:ln/>
        </p:spPr>
        <p:txBody>
          <a:bodyPr/>
          <a:lstStyle/>
          <a:p>
            <a:fld id="{1392566A-6687-4802-807D-F18E3B754CD9}" type="slidenum">
              <a:rPr lang="en-US" altLang="fr-FR"/>
              <a:pPr/>
              <a:t>6</a:t>
            </a:fld>
            <a:endParaRPr lang="en-US" altLang="fr-FR"/>
          </a:p>
        </p:txBody>
      </p:sp>
      <p:sp>
        <p:nvSpPr>
          <p:cNvPr id="250882" name="Espace réservé de l'image des diapositives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50883" name="Espace réservé des commentaires 2"/>
          <p:cNvSpPr>
            <a:spLocks noGrp="1"/>
          </p:cNvSpPr>
          <p:nvPr>
            <p:ph type="body" idx="1"/>
          </p:nvPr>
        </p:nvSpPr>
        <p:spPr/>
        <p:txBody>
          <a:bodyPr wrap="square"/>
          <a:lstStyle/>
          <a:p>
            <a:pPr>
              <a:spcBef>
                <a:spcPct val="0"/>
              </a:spcBef>
            </a:pPr>
            <a:endParaRPr lang="fr-FR" altLang="fr-FR"/>
          </a:p>
        </p:txBody>
      </p:sp>
      <p:sp>
        <p:nvSpPr>
          <p:cNvPr id="250884"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r"/>
            <a:fld id="{F9199F51-C93A-402F-959B-CE42802E1C59}" type="slidenum">
              <a:rPr lang="fr-FR" altLang="fr-FR" sz="2800">
                <a:latin typeface="Calibri" panose="020F0502020204030204" pitchFamily="34" charset="0"/>
              </a:rPr>
              <a:pPr algn="r"/>
              <a:t>6</a:t>
            </a:fld>
            <a:endParaRPr lang="fr-FR" altLang="fr-FR" sz="2800">
              <a:latin typeface="Calibri" panose="020F0502020204030204" pitchFamily="34" charset="0"/>
            </a:endParaRPr>
          </a:p>
        </p:txBody>
      </p:sp>
    </p:spTree>
    <p:extLst>
      <p:ext uri="{BB962C8B-B14F-4D97-AF65-F5344CB8AC3E}">
        <p14:creationId xmlns:p14="http://schemas.microsoft.com/office/powerpoint/2010/main" val="21422568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Espace réservé de l'image des diapositives 1"/>
          <p:cNvSpPr>
            <a:spLocks noGrp="1" noRot="1" noChangeAspect="1" noTextEdit="1"/>
          </p:cNvSpPr>
          <p:nvPr>
            <p:ph type="sldImg"/>
          </p:nvPr>
        </p:nvSpPr>
        <p:spPr bwMode="auto">
          <a:xfrm>
            <a:off x="363538"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latin typeface="Arial" panose="020B0604020202020204" pitchFamily="34" charset="0"/>
              <a:cs typeface="Arial" panose="020B0604020202020204" pitchFamily="34" charset="0"/>
            </a:endParaRPr>
          </a:p>
        </p:txBody>
      </p:sp>
      <p:sp>
        <p:nvSpPr>
          <p:cNvPr id="7066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42B7328-A977-4142-AED6-5C2C6F0D6B06}" type="slidenum">
              <a:rPr lang="fr-FR" altLang="fr-FR" smtClean="0">
                <a:latin typeface="Arial" panose="020B0604020202020204" pitchFamily="34" charset="0"/>
              </a:rPr>
              <a:pPr fontAlgn="base">
                <a:spcBef>
                  <a:spcPct val="0"/>
                </a:spcBef>
                <a:spcAft>
                  <a:spcPct val="0"/>
                </a:spcAft>
              </a:pPr>
              <a:t>24</a:t>
            </a:fld>
            <a:endParaRPr lang="fr-FR" altLang="fr-FR">
              <a:latin typeface="Arial" panose="020B0604020202020204" pitchFamily="34" charset="0"/>
            </a:endParaRPr>
          </a:p>
        </p:txBody>
      </p:sp>
    </p:spTree>
    <p:extLst>
      <p:ext uri="{BB962C8B-B14F-4D97-AF65-F5344CB8AC3E}">
        <p14:creationId xmlns:p14="http://schemas.microsoft.com/office/powerpoint/2010/main" val="24509196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C36A6602-9739-4A44-AA94-745134B7CCDC}" type="slidenum">
              <a:rPr lang="fr-FR" altLang="fr-FR" sz="1200">
                <a:cs typeface="Arial" panose="020B0604020202020204" pitchFamily="34" charset="0"/>
              </a:rPr>
              <a:pPr/>
              <a:t>26</a:t>
            </a:fld>
            <a:endParaRPr lang="fr-FR" altLang="fr-FR" sz="1200">
              <a:cs typeface="Arial" panose="020B0604020202020204" pitchFamily="34" charset="0"/>
            </a:endParaRPr>
          </a:p>
        </p:txBody>
      </p:sp>
      <p:sp>
        <p:nvSpPr>
          <p:cNvPr id="356355" name="Rectangle 2"/>
          <p:cNvSpPr>
            <a:spLocks noGrp="1" noRot="1" noChangeAspect="1" noTextEdit="1"/>
          </p:cNvSpPr>
          <p:nvPr>
            <p:ph type="sldImg"/>
          </p:nvPr>
        </p:nvSpPr>
        <p:spPr>
          <a:xfrm>
            <a:off x="92075" y="746125"/>
            <a:ext cx="6627813" cy="3729038"/>
          </a:xfrm>
          <a:ln/>
        </p:spPr>
      </p:sp>
      <p:sp>
        <p:nvSpPr>
          <p:cNvPr id="356356" name="Rectangle 3"/>
          <p:cNvSpPr>
            <a:spLocks noGrp="1"/>
          </p:cNvSpPr>
          <p:nvPr>
            <p:ph type="body" idx="1"/>
          </p:nvPr>
        </p:nvSpPr>
        <p:spPr>
          <a:xfrm>
            <a:off x="681038" y="4721225"/>
            <a:ext cx="54483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0" tIns="47037" rIns="94070" bIns="47037"/>
          <a:lstStyle/>
          <a:p>
            <a:pPr>
              <a:spcBef>
                <a:spcPct val="0"/>
              </a:spcBef>
            </a:pPr>
            <a:r>
              <a:rPr lang="fr-FR" altLang="fr-FR">
                <a:latin typeface="Arial" panose="020B0604020202020204" pitchFamily="34" charset="0"/>
                <a:cs typeface="Arial" panose="020B0604020202020204" pitchFamily="34" charset="0"/>
              </a:rPr>
              <a:t>Présentation AG</a:t>
            </a:r>
          </a:p>
        </p:txBody>
      </p:sp>
    </p:spTree>
    <p:extLst>
      <p:ext uri="{BB962C8B-B14F-4D97-AF65-F5344CB8AC3E}">
        <p14:creationId xmlns:p14="http://schemas.microsoft.com/office/powerpoint/2010/main" val="11732012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BEAC6E77-B277-4F0D-8259-DA4993FA6311}" type="slidenum">
              <a:rPr lang="fr-FR" altLang="fr-FR" sz="1200">
                <a:cs typeface="Arial" panose="020B0604020202020204" pitchFamily="34" charset="0"/>
              </a:rPr>
              <a:pPr/>
              <a:t>27</a:t>
            </a:fld>
            <a:endParaRPr lang="fr-FR" altLang="fr-FR" sz="1200">
              <a:cs typeface="Arial" panose="020B0604020202020204" pitchFamily="34" charset="0"/>
            </a:endParaRPr>
          </a:p>
        </p:txBody>
      </p:sp>
      <p:sp>
        <p:nvSpPr>
          <p:cNvPr id="358403" name="Rectangle 2"/>
          <p:cNvSpPr>
            <a:spLocks noGrp="1" noRot="1" noChangeAspect="1" noTextEdit="1"/>
          </p:cNvSpPr>
          <p:nvPr>
            <p:ph type="sldImg"/>
          </p:nvPr>
        </p:nvSpPr>
        <p:spPr>
          <a:xfrm>
            <a:off x="92075" y="746125"/>
            <a:ext cx="6627813" cy="3729038"/>
          </a:xfrm>
          <a:ln/>
        </p:spPr>
      </p:sp>
      <p:sp>
        <p:nvSpPr>
          <p:cNvPr id="358404" name="Rectangle 3"/>
          <p:cNvSpPr>
            <a:spLocks noGrp="1"/>
          </p:cNvSpPr>
          <p:nvPr>
            <p:ph type="body" idx="1"/>
          </p:nvPr>
        </p:nvSpPr>
        <p:spPr>
          <a:xfrm>
            <a:off x="681038" y="4721225"/>
            <a:ext cx="5448300" cy="44751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070" tIns="47037" rIns="94070" bIns="47037"/>
          <a:lstStyle/>
          <a:p>
            <a:pPr>
              <a:spcBef>
                <a:spcPct val="0"/>
              </a:spcBef>
            </a:pPr>
            <a:r>
              <a:rPr lang="fr-FR" altLang="fr-FR">
                <a:latin typeface="Arial" panose="020B0604020202020204" pitchFamily="34" charset="0"/>
                <a:cs typeface="Arial" panose="020B0604020202020204" pitchFamily="34" charset="0"/>
              </a:rPr>
              <a:t>Présentation FL</a:t>
            </a:r>
          </a:p>
        </p:txBody>
      </p:sp>
    </p:spTree>
    <p:extLst>
      <p:ext uri="{BB962C8B-B14F-4D97-AF65-F5344CB8AC3E}">
        <p14:creationId xmlns:p14="http://schemas.microsoft.com/office/powerpoint/2010/main" val="2107127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DE456ACD-9C03-4A7E-80F7-A4469CD3A947}" type="slidenum">
              <a:rPr lang="fr-FR" altLang="fr-FR" sz="1200"/>
              <a:pPr/>
              <a:t>28</a:t>
            </a:fld>
            <a:endParaRPr lang="fr-FR" altLang="fr-FR" sz="1200"/>
          </a:p>
        </p:txBody>
      </p:sp>
      <p:sp>
        <p:nvSpPr>
          <p:cNvPr id="470019" name="Rectangle 2"/>
          <p:cNvSpPr>
            <a:spLocks noGrp="1" noRot="1" noChangeAspect="1" noTextEdit="1"/>
          </p:cNvSpPr>
          <p:nvPr>
            <p:ph type="sldImg"/>
          </p:nvPr>
        </p:nvSpPr>
        <p:spPr>
          <a:xfrm>
            <a:off x="92075" y="746125"/>
            <a:ext cx="6627813" cy="3729038"/>
          </a:xfrm>
          <a:ln/>
        </p:spPr>
      </p:sp>
      <p:sp>
        <p:nvSpPr>
          <p:cNvPr id="470020" name="Rectangle 3"/>
          <p:cNvSpPr>
            <a:spLocks noGrp="1"/>
          </p:cNvSpPr>
          <p:nvPr>
            <p:ph type="body" idx="1"/>
          </p:nvPr>
        </p:nvSpPr>
        <p:spPr>
          <a:xfrm>
            <a:off x="681038" y="4721225"/>
            <a:ext cx="5448300" cy="4476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319" tIns="49161" rIns="98319" bIns="49161"/>
          <a:lstStyle/>
          <a:p>
            <a:r>
              <a:rPr lang="fr-FR" altLang="fr-FR">
                <a:latin typeface="Arial" panose="020B0604020202020204" pitchFamily="34" charset="0"/>
              </a:rPr>
              <a:t>Présentation Ortho FL/PE	</a:t>
            </a:r>
          </a:p>
        </p:txBody>
      </p:sp>
    </p:spTree>
    <p:extLst>
      <p:ext uri="{BB962C8B-B14F-4D97-AF65-F5344CB8AC3E}">
        <p14:creationId xmlns:p14="http://schemas.microsoft.com/office/powerpoint/2010/main" val="5661871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F94D8CF9-E8C2-46F7-8A84-E328AD0C8B22}" type="slidenum">
              <a:rPr lang="en-US" altLang="fr-FR" smtClean="0">
                <a:latin typeface="Arial" panose="020B0604020202020204" pitchFamily="34" charset="0"/>
                <a:cs typeface="Arial" panose="020B0604020202020204" pitchFamily="34" charset="0"/>
              </a:rPr>
              <a:pPr fontAlgn="base">
                <a:spcBef>
                  <a:spcPct val="0"/>
                </a:spcBef>
                <a:spcAft>
                  <a:spcPct val="0"/>
                </a:spcAft>
              </a:pPr>
              <a:t>32</a:t>
            </a:fld>
            <a:endParaRPr lang="en-US" altLang="fr-FR">
              <a:latin typeface="Arial" panose="020B0604020202020204" pitchFamily="34" charset="0"/>
              <a:cs typeface="Arial" panose="020B0604020202020204" pitchFamily="34" charset="0"/>
            </a:endParaRPr>
          </a:p>
        </p:txBody>
      </p:sp>
      <p:sp>
        <p:nvSpPr>
          <p:cNvPr id="95235" name="Rectangle 2"/>
          <p:cNvSpPr>
            <a:spLocks noGrp="1" noRot="1" noChangeAspect="1" noChangeArrowheads="1" noTextEdit="1"/>
          </p:cNvSpPr>
          <p:nvPr>
            <p:ph type="sldImg"/>
          </p:nvPr>
        </p:nvSpPr>
        <p:spPr bwMode="auto">
          <a:xfrm>
            <a:off x="382588"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fr-FR" b="1">
                <a:solidFill>
                  <a:schemeClr val="bg1"/>
                </a:solidFill>
                <a:latin typeface="Arial" panose="020B0604020202020204" pitchFamily="34" charset="0"/>
                <a:cs typeface="Arial" panose="020B0604020202020204" pitchFamily="34" charset="0"/>
              </a:rPr>
              <a:t>Goals: </a:t>
            </a:r>
          </a:p>
          <a:p>
            <a:pPr lvl="1" eaLnBrk="1" hangingPunct="1">
              <a:spcBef>
                <a:spcPct val="0"/>
              </a:spcBef>
            </a:pPr>
            <a:r>
              <a:rPr lang="en-US" altLang="fr-FR" b="1">
                <a:solidFill>
                  <a:schemeClr val="bg1"/>
                </a:solidFill>
                <a:latin typeface="Arial" panose="020B0604020202020204" pitchFamily="34" charset="0"/>
                <a:cs typeface="Arial" panose="020B0604020202020204" pitchFamily="34" charset="0"/>
              </a:rPr>
              <a:t>“Stay Left”</a:t>
            </a:r>
          </a:p>
          <a:p>
            <a:pPr lvl="1" eaLnBrk="1" hangingPunct="1">
              <a:spcBef>
                <a:spcPct val="0"/>
              </a:spcBef>
            </a:pPr>
            <a:r>
              <a:rPr lang="en-US" altLang="fr-FR" b="1">
                <a:solidFill>
                  <a:schemeClr val="bg1"/>
                </a:solidFill>
                <a:latin typeface="Arial" panose="020B0604020202020204" pitchFamily="34" charset="0"/>
                <a:cs typeface="Arial" panose="020B0604020202020204" pitchFamily="34" charset="0"/>
              </a:rPr>
              <a:t> Empower the consumer and provider</a:t>
            </a:r>
          </a:p>
          <a:p>
            <a:pPr lvl="1" eaLnBrk="1" hangingPunct="1">
              <a:spcBef>
                <a:spcPct val="0"/>
              </a:spcBef>
            </a:pPr>
            <a:r>
              <a:rPr lang="en-US" altLang="fr-FR" b="1">
                <a:solidFill>
                  <a:schemeClr val="bg1"/>
                </a:solidFill>
                <a:latin typeface="Arial" panose="020B0604020202020204" pitchFamily="34" charset="0"/>
                <a:cs typeface="Arial" panose="020B0604020202020204" pitchFamily="34" charset="0"/>
              </a:rPr>
              <a:t> “Sense of Community” - Keep people connected</a:t>
            </a:r>
          </a:p>
          <a:p>
            <a:pPr eaLnBrk="1" hangingPunct="1">
              <a:spcBef>
                <a:spcPct val="0"/>
              </a:spcBef>
            </a:pPr>
            <a:endParaRPr lang="en-US"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3807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DF6206-05A7-4D59-B344-ECE9D17C0E3F}" type="slidenum">
              <a:rPr lang="en-US" altLang="fr-FR"/>
              <a:pPr eaLnBrk="1" hangingPunct="1"/>
              <a:t>37</a:t>
            </a:fld>
            <a:endParaRPr lang="en-US" altLang="fr-F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r>
              <a:rPr lang="en-US" altLang="fr-FR" sz="800">
                <a:latin typeface="Arial" panose="020B0604020202020204" pitchFamily="34" charset="0"/>
                <a:cs typeface="Arial" panose="020B0604020202020204" pitchFamily="34" charset="0"/>
              </a:rPr>
              <a:t>Draft Speaker Notes (Will need Charing’s input)</a:t>
            </a:r>
          </a:p>
          <a:p>
            <a:pPr eaLnBrk="1" hangingPunct="1">
              <a:lnSpc>
                <a:spcPct val="80000"/>
              </a:lnSpc>
            </a:pPr>
            <a:endParaRPr lang="en-US" altLang="fr-FR" sz="800">
              <a:latin typeface="Arial" panose="020B0604020202020204" pitchFamily="34" charset="0"/>
              <a:cs typeface="Arial" panose="020B0604020202020204" pitchFamily="34" charset="0"/>
            </a:endParaRPr>
          </a:p>
          <a:p>
            <a:pPr eaLnBrk="1" hangingPunct="1">
              <a:lnSpc>
                <a:spcPct val="80000"/>
              </a:lnSpc>
            </a:pPr>
            <a:r>
              <a:rPr lang="en-US" altLang="fr-FR" sz="800">
                <a:latin typeface="Arial" panose="020B0604020202020204" pitchFamily="34" charset="0"/>
                <a:cs typeface="Arial" panose="020B0604020202020204" pitchFamily="34" charset="0"/>
              </a:rPr>
              <a:t>As we look at the Home of the Future, it is important to remember that technology is not here to REPLACE the role of carers and healthcare professionals.  The ultimate objectives are to increase access to carers and healthcare professionals while providing simple and useful tools that can help elders live independent lives.</a:t>
            </a:r>
          </a:p>
          <a:p>
            <a:pPr eaLnBrk="1" hangingPunct="1">
              <a:lnSpc>
                <a:spcPct val="80000"/>
              </a:lnSpc>
            </a:pPr>
            <a:endParaRPr lang="en-US" altLang="fr-FR" sz="800">
              <a:latin typeface="Arial" panose="020B0604020202020204" pitchFamily="34" charset="0"/>
              <a:cs typeface="Arial" panose="020B0604020202020204" pitchFamily="34" charset="0"/>
            </a:endParaRPr>
          </a:p>
          <a:p>
            <a:pPr eaLnBrk="1" hangingPunct="1">
              <a:lnSpc>
                <a:spcPct val="80000"/>
              </a:lnSpc>
            </a:pPr>
            <a:r>
              <a:rPr lang="en-US" altLang="fr-FR" sz="800">
                <a:latin typeface="Arial" panose="020B0604020202020204" pitchFamily="34" charset="0"/>
                <a:cs typeface="Arial" panose="020B0604020202020204" pitchFamily="34" charset="0"/>
              </a:rPr>
              <a:t>What does it take?</a:t>
            </a:r>
          </a:p>
          <a:p>
            <a:pPr eaLnBrk="1" hangingPunct="1">
              <a:lnSpc>
                <a:spcPct val="80000"/>
              </a:lnSpc>
            </a:pPr>
            <a:endParaRPr lang="en-US" altLang="fr-FR" sz="800">
              <a:latin typeface="Arial" panose="020B0604020202020204" pitchFamily="34" charset="0"/>
              <a:cs typeface="Arial" panose="020B0604020202020204" pitchFamily="34" charset="0"/>
            </a:endParaRPr>
          </a:p>
          <a:p>
            <a:pPr eaLnBrk="1" hangingPunct="1">
              <a:lnSpc>
                <a:spcPct val="80000"/>
              </a:lnSpc>
            </a:pPr>
            <a:r>
              <a:rPr lang="en-US" altLang="fr-FR" sz="800">
                <a:latin typeface="Arial" panose="020B0604020202020204" pitchFamily="34" charset="0"/>
                <a:cs typeface="Arial" panose="020B0604020202020204" pitchFamily="34" charset="0"/>
              </a:rPr>
              <a:t>First, if we go back to the desire for safety, there is technology today that allows for safe and authenticated entry.  We have several companies in the audience today who provide secure door access systems.</a:t>
            </a:r>
          </a:p>
          <a:p>
            <a:pPr eaLnBrk="1" hangingPunct="1">
              <a:lnSpc>
                <a:spcPct val="80000"/>
              </a:lnSpc>
            </a:pPr>
            <a:r>
              <a:rPr lang="en-US" altLang="fr-FR" sz="800">
                <a:latin typeface="Arial" panose="020B0604020202020204" pitchFamily="34" charset="0"/>
                <a:cs typeface="Arial" panose="020B0604020202020204" pitchFamily="34" charset="0"/>
              </a:rPr>
              <a:t>We see this technology evolving over the coming years to interact with other smart devices.</a:t>
            </a:r>
          </a:p>
          <a:p>
            <a:pPr eaLnBrk="1" hangingPunct="1">
              <a:lnSpc>
                <a:spcPct val="80000"/>
              </a:lnSpc>
            </a:pPr>
            <a:endParaRPr lang="en-US" altLang="fr-FR" sz="800">
              <a:latin typeface="Arial" panose="020B0604020202020204" pitchFamily="34" charset="0"/>
              <a:cs typeface="Arial" panose="020B0604020202020204" pitchFamily="34" charset="0"/>
            </a:endParaRPr>
          </a:p>
          <a:p>
            <a:pPr eaLnBrk="1" hangingPunct="1">
              <a:lnSpc>
                <a:spcPct val="80000"/>
              </a:lnSpc>
            </a:pPr>
            <a:r>
              <a:rPr lang="en-US" altLang="fr-FR" sz="800">
                <a:latin typeface="Arial" panose="020B0604020202020204" pitchFamily="34" charset="0"/>
                <a:cs typeface="Arial" panose="020B0604020202020204" pitchFamily="34" charset="0"/>
              </a:rPr>
              <a:t>In the living room, the TV set is likely to evolve as an essential device to provide access to social interaction and healthcare advice through video conferencing.  We are working on a GAPP pilot in France using the TV set as an essential communication device.</a:t>
            </a:r>
          </a:p>
          <a:p>
            <a:pPr eaLnBrk="1" hangingPunct="1">
              <a:lnSpc>
                <a:spcPct val="80000"/>
              </a:lnSpc>
            </a:pPr>
            <a:endParaRPr lang="en-US" altLang="fr-FR" sz="800">
              <a:latin typeface="Arial" panose="020B0604020202020204" pitchFamily="34" charset="0"/>
              <a:cs typeface="Arial" panose="020B0604020202020204" pitchFamily="34" charset="0"/>
            </a:endParaRPr>
          </a:p>
          <a:p>
            <a:pPr eaLnBrk="1" hangingPunct="1">
              <a:lnSpc>
                <a:spcPct val="80000"/>
              </a:lnSpc>
            </a:pPr>
            <a:r>
              <a:rPr lang="en-US" altLang="fr-FR" sz="800">
                <a:latin typeface="Arial" panose="020B0604020202020204" pitchFamily="34" charset="0"/>
                <a:cs typeface="Arial" panose="020B0604020202020204" pitchFamily="34" charset="0"/>
              </a:rPr>
              <a:t>Already we see the phone as an indispensable lifeline.  We can expect the phone to play an increasing role.</a:t>
            </a:r>
          </a:p>
          <a:p>
            <a:pPr eaLnBrk="1" hangingPunct="1">
              <a:lnSpc>
                <a:spcPct val="80000"/>
              </a:lnSpc>
            </a:pPr>
            <a:endParaRPr lang="en-US" altLang="fr-FR" sz="800">
              <a:latin typeface="Arial" panose="020B0604020202020204" pitchFamily="34" charset="0"/>
              <a:cs typeface="Arial" panose="020B0604020202020204" pitchFamily="34" charset="0"/>
            </a:endParaRPr>
          </a:p>
          <a:p>
            <a:pPr eaLnBrk="1" hangingPunct="1">
              <a:lnSpc>
                <a:spcPct val="80000"/>
              </a:lnSpc>
            </a:pPr>
            <a:r>
              <a:rPr lang="en-US" altLang="fr-FR" sz="800">
                <a:latin typeface="Arial" panose="020B0604020202020204" pitchFamily="34" charset="0"/>
                <a:cs typeface="Arial" panose="020B0604020202020204" pitchFamily="34" charset="0"/>
              </a:rPr>
              <a:t>As we move to the kitchen, you will notice the introduction of a new class of product: a Personal Health System.  This device will be at the center of the home of the future.  What does it do?</a:t>
            </a:r>
          </a:p>
          <a:p>
            <a:pPr eaLnBrk="1" hangingPunct="1">
              <a:lnSpc>
                <a:spcPct val="80000"/>
              </a:lnSpc>
            </a:pPr>
            <a:endParaRPr lang="en-US" altLang="fr-FR" sz="800">
              <a:latin typeface="Arial" panose="020B0604020202020204" pitchFamily="34" charset="0"/>
              <a:cs typeface="Arial" panose="020B0604020202020204" pitchFamily="34" charset="0"/>
            </a:endParaRPr>
          </a:p>
          <a:p>
            <a:pPr eaLnBrk="1" hangingPunct="1">
              <a:lnSpc>
                <a:spcPct val="80000"/>
              </a:lnSpc>
              <a:buFontTx/>
              <a:buChar char="-"/>
            </a:pPr>
            <a:r>
              <a:rPr lang="en-US" altLang="fr-FR" sz="800">
                <a:latin typeface="Arial" panose="020B0604020202020204" pitchFamily="34" charset="0"/>
                <a:cs typeface="Arial" panose="020B0604020202020204" pitchFamily="34" charset="0"/>
              </a:rPr>
              <a:t>First it consolidates all the information collected by the various smart devices in the home (scale, blood glucose monitor).</a:t>
            </a:r>
          </a:p>
          <a:p>
            <a:pPr eaLnBrk="1" hangingPunct="1">
              <a:lnSpc>
                <a:spcPct val="80000"/>
              </a:lnSpc>
              <a:buFontTx/>
              <a:buChar char="-"/>
            </a:pPr>
            <a:r>
              <a:rPr lang="en-US" altLang="fr-FR" sz="800">
                <a:latin typeface="Arial" panose="020B0604020202020204" pitchFamily="34" charset="0"/>
                <a:cs typeface="Arial" panose="020B0604020202020204" pitchFamily="34" charset="0"/>
              </a:rPr>
              <a:t>Then, it analyzes the information and provides personalized guidance to the homeowner</a:t>
            </a:r>
          </a:p>
          <a:p>
            <a:pPr eaLnBrk="1" hangingPunct="1">
              <a:lnSpc>
                <a:spcPct val="80000"/>
              </a:lnSpc>
              <a:buFontTx/>
              <a:buChar char="-"/>
            </a:pPr>
            <a:r>
              <a:rPr lang="en-US" altLang="fr-FR" sz="800">
                <a:latin typeface="Arial" panose="020B0604020202020204" pitchFamily="34" charset="0"/>
                <a:cs typeface="Arial" panose="020B0604020202020204" pitchFamily="34" charset="0"/>
              </a:rPr>
              <a:t>Finally, it allows the person living at home to communicate with its carers and authorize them to have access to their health information to allow for better care.</a:t>
            </a:r>
          </a:p>
          <a:p>
            <a:pPr eaLnBrk="1" hangingPunct="1">
              <a:lnSpc>
                <a:spcPct val="80000"/>
              </a:lnSpc>
              <a:buFontTx/>
              <a:buChar char="-"/>
            </a:pPr>
            <a:endParaRPr lang="en-US" altLang="fr-FR" sz="800">
              <a:latin typeface="Arial" panose="020B0604020202020204" pitchFamily="34" charset="0"/>
              <a:cs typeface="Arial" panose="020B0604020202020204" pitchFamily="34" charset="0"/>
            </a:endParaRPr>
          </a:p>
          <a:p>
            <a:pPr eaLnBrk="1" hangingPunct="1">
              <a:lnSpc>
                <a:spcPct val="80000"/>
              </a:lnSpc>
            </a:pPr>
            <a:r>
              <a:rPr lang="en-US" altLang="fr-FR" sz="800">
                <a:latin typeface="Arial" panose="020B0604020202020204" pitchFamily="34" charset="0"/>
                <a:cs typeface="Arial" panose="020B0604020202020204" pitchFamily="34" charset="0"/>
              </a:rPr>
              <a:t>This shift to a set of smart devices that can be interoperable is key to building an environment where technology is here to help and not become an overwhelming burden.</a:t>
            </a:r>
          </a:p>
          <a:p>
            <a:pPr eaLnBrk="1" hangingPunct="1">
              <a:lnSpc>
                <a:spcPct val="80000"/>
              </a:lnSpc>
            </a:pPr>
            <a:endParaRPr lang="en-US" altLang="fr-FR" sz="800">
              <a:latin typeface="Arial" panose="020B0604020202020204" pitchFamily="34" charset="0"/>
              <a:cs typeface="Arial" panose="020B0604020202020204" pitchFamily="34" charset="0"/>
            </a:endParaRPr>
          </a:p>
          <a:p>
            <a:pPr eaLnBrk="1" hangingPunct="1">
              <a:lnSpc>
                <a:spcPct val="80000"/>
              </a:lnSpc>
            </a:pPr>
            <a:r>
              <a:rPr lang="en-US" altLang="fr-FR" sz="800">
                <a:latin typeface="Arial" panose="020B0604020202020204" pitchFamily="34" charset="0"/>
                <a:cs typeface="Arial" panose="020B0604020202020204" pitchFamily="34" charset="0"/>
              </a:rPr>
              <a:t>Transition: At Intel, we take this need for interoperability very seriously.  We have made a few announcements in the recent months.</a:t>
            </a:r>
          </a:p>
        </p:txBody>
      </p:sp>
    </p:spTree>
    <p:extLst>
      <p:ext uri="{BB962C8B-B14F-4D97-AF65-F5344CB8AC3E}">
        <p14:creationId xmlns:p14="http://schemas.microsoft.com/office/powerpoint/2010/main" val="91637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7270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p>
        </p:txBody>
      </p:sp>
      <p:sp>
        <p:nvSpPr>
          <p:cNvPr id="107524" name="Espace réservé du numéro de diapositive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C03A9D8-B42A-4636-BFE3-F0936C62F869}" type="slidenum">
              <a:rPr lang="fr-FR" smtClean="0"/>
              <a:pPr fontAlgn="base">
                <a:spcBef>
                  <a:spcPct val="0"/>
                </a:spcBef>
                <a:spcAft>
                  <a:spcPct val="0"/>
                </a:spcAft>
                <a:defRPr/>
              </a:pPr>
              <a:t>7</a:t>
            </a:fld>
            <a:endParaRPr lang="fr-FR"/>
          </a:p>
        </p:txBody>
      </p:sp>
    </p:spTree>
    <p:extLst>
      <p:ext uri="{BB962C8B-B14F-4D97-AF65-F5344CB8AC3E}">
        <p14:creationId xmlns:p14="http://schemas.microsoft.com/office/powerpoint/2010/main" val="1563736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A l’</a:t>
            </a:r>
            <a:r>
              <a:rPr lang="fr-FR" dirty="0" err="1"/>
              <a:t>hôpital</a:t>
            </a:r>
            <a:r>
              <a:rPr lang="fr-FR" dirty="0"/>
              <a:t>, on pense souvent chirurgie, mais il y a aussi les services de </a:t>
            </a:r>
            <a:r>
              <a:rPr lang="fr-FR" dirty="0" err="1"/>
              <a:t>médecine</a:t>
            </a:r>
            <a:r>
              <a:rPr lang="fr-FR" dirty="0"/>
              <a:t>. Pourquoi compte-t-on plus de </a:t>
            </a:r>
            <a:r>
              <a:rPr lang="fr-FR" dirty="0" err="1"/>
              <a:t>séjours</a:t>
            </a:r>
            <a:r>
              <a:rPr lang="fr-FR" dirty="0"/>
              <a:t> dans ceux de la vieille France industrielle et </a:t>
            </a:r>
            <a:r>
              <a:rPr lang="fr-FR" dirty="0" err="1"/>
              <a:t>minière</a:t>
            </a:r>
            <a:r>
              <a:rPr lang="fr-FR" dirty="0"/>
              <a:t> du </a:t>
            </a:r>
            <a:r>
              <a:rPr lang="fr-FR" dirty="0" err="1"/>
              <a:t>Nord-</a:t>
            </a:r>
            <a:r>
              <a:rPr lang="fr-FR" dirty="0"/>
              <a:t> Est ou encore dans les quartiers Nord de Marseille ? Sans </a:t>
            </a:r>
            <a:r>
              <a:rPr lang="fr-FR" dirty="0" err="1"/>
              <a:t>dou-</a:t>
            </a:r>
            <a:r>
              <a:rPr lang="fr-FR" dirty="0"/>
              <a:t> te cela est-il </a:t>
            </a:r>
            <a:r>
              <a:rPr lang="fr-FR" dirty="0" err="1"/>
              <a:t>dû</a:t>
            </a:r>
            <a:r>
              <a:rPr lang="fr-FR" dirty="0"/>
              <a:t> </a:t>
            </a:r>
            <a:r>
              <a:rPr lang="fr-FR" dirty="0" err="1"/>
              <a:t>à</a:t>
            </a:r>
            <a:r>
              <a:rPr lang="fr-FR" dirty="0"/>
              <a:t> la plus faible </a:t>
            </a:r>
            <a:r>
              <a:rPr lang="fr-FR" dirty="0" err="1"/>
              <a:t>présence</a:t>
            </a:r>
            <a:r>
              <a:rPr lang="fr-FR" dirty="0"/>
              <a:t> de </a:t>
            </a:r>
            <a:r>
              <a:rPr lang="fr-FR" dirty="0" err="1"/>
              <a:t>médecins</a:t>
            </a:r>
            <a:r>
              <a:rPr lang="fr-FR" dirty="0"/>
              <a:t> de ville et aux conditions de vie </a:t>
            </a:r>
            <a:r>
              <a:rPr lang="fr-FR" dirty="0" err="1"/>
              <a:t>défavorisées</a:t>
            </a:r>
            <a:r>
              <a:rPr lang="fr-FR" dirty="0"/>
              <a:t> de la population. Il peut s’agir par </a:t>
            </a:r>
            <a:r>
              <a:rPr lang="fr-FR" dirty="0" err="1"/>
              <a:t>conséquent</a:t>
            </a:r>
            <a:r>
              <a:rPr lang="fr-FR" dirty="0"/>
              <a:t> d’hospitalisations </a:t>
            </a:r>
            <a:r>
              <a:rPr lang="fr-FR" dirty="0" err="1"/>
              <a:t>évitables</a:t>
            </a:r>
            <a:r>
              <a:rPr lang="fr-FR" dirty="0"/>
              <a:t>.</a:t>
            </a:r>
          </a:p>
        </p:txBody>
      </p:sp>
      <p:sp>
        <p:nvSpPr>
          <p:cNvPr id="4" name="Espace réservé du numéro de diapositive 3"/>
          <p:cNvSpPr>
            <a:spLocks noGrp="1"/>
          </p:cNvSpPr>
          <p:nvPr>
            <p:ph type="sldNum" sz="quarter" idx="10"/>
          </p:nvPr>
        </p:nvSpPr>
        <p:spPr/>
        <p:txBody>
          <a:bodyPr/>
          <a:lstStyle/>
          <a:p>
            <a:fld id="{1245D7E6-EE84-444F-8840-4DCF4355732F}" type="slidenum">
              <a:rPr lang="fr-FR" smtClean="0"/>
              <a:pPr/>
              <a:t>10</a:t>
            </a:fld>
            <a:endParaRPr lang="fr-FR"/>
          </a:p>
        </p:txBody>
      </p:sp>
    </p:spTree>
    <p:extLst>
      <p:ext uri="{BB962C8B-B14F-4D97-AF65-F5344CB8AC3E}">
        <p14:creationId xmlns:p14="http://schemas.microsoft.com/office/powerpoint/2010/main" val="612198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noFill/>
          <a:ln>
            <a:solidFill>
              <a:srgbClr val="BFBFBF"/>
            </a:solidFill>
            <a:miter lim="800000"/>
            <a:headEnd/>
            <a:tailEnd/>
          </a:ln>
        </p:spPr>
        <p:txBody>
          <a:bodyPr wrap="square" numCol="1" anchor="t" anchorCtr="0" compatLnSpc="1">
            <a:prstTxWarp prst="textNoShape">
              <a:avLst/>
            </a:prstTxWarp>
          </a:bodyPr>
          <a:lstStyle/>
          <a:p>
            <a:pPr algn="just" eaLnBrk="1" hangingPunct="1">
              <a:spcBef>
                <a:spcPct val="0"/>
              </a:spcBef>
            </a:pPr>
            <a:r>
              <a:rPr lang="fr-FR" sz="900">
                <a:latin typeface="Arial" charset="0"/>
                <a:ea typeface="MS PGothic" pitchFamily="34" charset="-128"/>
                <a:cs typeface="Arial" charset="0"/>
              </a:rPr>
              <a:t>Analyse en composante principale :</a:t>
            </a:r>
          </a:p>
          <a:p>
            <a:pPr algn="just" eaLnBrk="1" hangingPunct="1">
              <a:spcBef>
                <a:spcPct val="0"/>
              </a:spcBef>
              <a:buFontTx/>
              <a:buChar char="•"/>
            </a:pPr>
            <a:r>
              <a:rPr lang="fr-FR" sz="900">
                <a:latin typeface="Arial" charset="0"/>
                <a:ea typeface="MS PGothic" pitchFamily="34" charset="-128"/>
                <a:cs typeface="Arial" charset="0"/>
              </a:rPr>
              <a:t> 35 indicateurs ont ainsi été sélectionnés répartis en trois thèmes : socio démographie, offre de soins et mortalité.</a:t>
            </a:r>
          </a:p>
          <a:p>
            <a:pPr algn="just" eaLnBrk="1" hangingPunct="1">
              <a:spcBef>
                <a:spcPct val="0"/>
              </a:spcBef>
              <a:buFontTx/>
              <a:buChar char="•"/>
            </a:pPr>
            <a:r>
              <a:rPr lang="fr-FR" sz="900">
                <a:latin typeface="Arial" charset="0"/>
                <a:ea typeface="MS PGothic" pitchFamily="34" charset="-128"/>
                <a:cs typeface="Arial" charset="0"/>
              </a:rPr>
              <a:t> 3 axes dont le plus important urbain/rural. </a:t>
            </a:r>
          </a:p>
          <a:p>
            <a:pPr algn="just" eaLnBrk="1" hangingPunct="1">
              <a:spcBef>
                <a:spcPct val="0"/>
              </a:spcBef>
              <a:buFontTx/>
              <a:buChar char="•"/>
            </a:pPr>
            <a:r>
              <a:rPr lang="fr-FR" sz="900">
                <a:latin typeface="Arial" charset="0"/>
                <a:ea typeface="MS PGothic" pitchFamily="34" charset="-128"/>
                <a:cs typeface="Arial" charset="0"/>
              </a:rPr>
              <a:t> 8 classes :</a:t>
            </a:r>
          </a:p>
          <a:p>
            <a:pPr algn="just" eaLnBrk="1" hangingPunct="1">
              <a:spcBef>
                <a:spcPct val="0"/>
              </a:spcBef>
            </a:pPr>
            <a:r>
              <a:rPr lang="fr-FR" sz="900" i="1">
                <a:latin typeface="Arial" charset="0"/>
                <a:ea typeface="MS PGothic" pitchFamily="34" charset="-128"/>
                <a:cs typeface="Arial" charset="0"/>
              </a:rPr>
              <a:t>Classe 1 – bleu foncé : Cantons socialement favorisés, en sous-mortalité prématurée, avec une offre de soins libérale peu élevée </a:t>
            </a:r>
            <a:r>
              <a:rPr lang="fr-FR" sz="900">
                <a:latin typeface="Arial" charset="0"/>
                <a:ea typeface="MS PGothic" pitchFamily="34" charset="-128"/>
                <a:cs typeface="Arial" charset="0"/>
              </a:rPr>
              <a:t>(en Aquitaine 10 %).</a:t>
            </a:r>
          </a:p>
          <a:p>
            <a:pPr algn="just" eaLnBrk="1" hangingPunct="1">
              <a:spcBef>
                <a:spcPct val="0"/>
              </a:spcBef>
            </a:pPr>
            <a:r>
              <a:rPr lang="fr-FR" sz="900" i="1">
                <a:latin typeface="Arial" charset="0"/>
                <a:ea typeface="MS PGothic" pitchFamily="34" charset="-128"/>
                <a:cs typeface="Arial" charset="0"/>
              </a:rPr>
              <a:t>Classe 2 – bleu clair : Cantons socialement favorisés, avec un mode de vie isolé fréquent, en sous-mortalité, bien dotés en équipements de santé </a:t>
            </a:r>
            <a:r>
              <a:rPr lang="fr-FR" sz="900">
                <a:latin typeface="Arial" charset="0"/>
                <a:ea typeface="MS PGothic" pitchFamily="34" charset="-128"/>
                <a:cs typeface="Arial" charset="0"/>
              </a:rPr>
              <a:t>(en Aquitaine 7 %). </a:t>
            </a:r>
          </a:p>
          <a:p>
            <a:pPr algn="just" eaLnBrk="1" hangingPunct="1">
              <a:spcBef>
                <a:spcPct val="0"/>
              </a:spcBef>
            </a:pPr>
            <a:r>
              <a:rPr lang="fr-FR" sz="900" i="1">
                <a:latin typeface="Arial" charset="0"/>
                <a:ea typeface="MS PGothic" pitchFamily="34" charset="-128"/>
                <a:cs typeface="Arial" charset="0"/>
              </a:rPr>
              <a:t>Classe 3 – violet : Villes-centres, avec un mode de vie isolée très fréquent et de forts contrastes sociaux, en surmortalité prématurée, bien dotées en équipements de santé. </a:t>
            </a:r>
            <a:r>
              <a:rPr lang="fr-FR" sz="900">
                <a:latin typeface="Arial" charset="0"/>
                <a:ea typeface="MS PGothic" pitchFamily="34" charset="-128"/>
                <a:cs typeface="Arial" charset="0"/>
              </a:rPr>
              <a:t>(en Aquitaine 11 %).</a:t>
            </a:r>
          </a:p>
          <a:p>
            <a:pPr algn="just" eaLnBrk="1" hangingPunct="1">
              <a:spcBef>
                <a:spcPct val="0"/>
              </a:spcBef>
            </a:pPr>
            <a:r>
              <a:rPr lang="fr-FR" sz="900" i="1">
                <a:latin typeface="Arial" charset="0"/>
                <a:ea typeface="MS PGothic" pitchFamily="34" charset="-128"/>
                <a:cs typeface="Arial" charset="0"/>
              </a:rPr>
              <a:t>Classe 4 – jaune : Cantons avec une population relativement âgée, bien dotés en professionnels de santé libéraux. </a:t>
            </a:r>
            <a:r>
              <a:rPr lang="fr-FR" sz="900">
                <a:latin typeface="Arial" charset="0"/>
                <a:ea typeface="MS PGothic" pitchFamily="34" charset="-128"/>
                <a:cs typeface="Arial" charset="0"/>
              </a:rPr>
              <a:t>En Aquitaine (%), ces cantons sont très souvent situés sur la Côte Atlantique, en Dordogne ou le long de l’estuaire de la Gironde. Ils correspondent essentiellement à des zones touristiques avec une activité saisonnière importante.</a:t>
            </a:r>
          </a:p>
          <a:p>
            <a:pPr algn="just" eaLnBrk="1" hangingPunct="1">
              <a:spcBef>
                <a:spcPct val="0"/>
              </a:spcBef>
            </a:pPr>
            <a:r>
              <a:rPr lang="fr-FR" sz="900" i="1">
                <a:latin typeface="Arial" charset="0"/>
                <a:ea typeface="MS PGothic" pitchFamily="34" charset="-128"/>
                <a:cs typeface="Arial" charset="0"/>
              </a:rPr>
              <a:t>Classe 5 – vert foncé : Cantons avec une forte proportion importante d’agriculteurs et d’ouvriers, une population relativement âgée, en sous-mortalité, avec une offre de soins réduite. </a:t>
            </a:r>
            <a:r>
              <a:rPr lang="fr-FR" sz="900">
                <a:latin typeface="Arial" charset="0"/>
                <a:ea typeface="MS PGothic" pitchFamily="34" charset="-128"/>
                <a:cs typeface="Arial" charset="0"/>
              </a:rPr>
              <a:t>En Aquitaine (25 %), ces cantons sont souvent situés dans l’espace rural mais à proximité des zones urbaines. Peu dotés en équipement, ils ne sont cependant pas trop éloignés géographiquement des zones ressources.</a:t>
            </a:r>
          </a:p>
          <a:p>
            <a:pPr algn="just" eaLnBrk="1" hangingPunct="1">
              <a:spcBef>
                <a:spcPct val="0"/>
              </a:spcBef>
            </a:pPr>
            <a:r>
              <a:rPr lang="fr-FR" sz="900" i="1">
                <a:latin typeface="Arial" charset="0"/>
                <a:ea typeface="MS PGothic" pitchFamily="34" charset="-128"/>
                <a:cs typeface="Arial" charset="0"/>
              </a:rPr>
              <a:t>Classe 6 – vert clair : Cantons à fortes proportions d’agriculteurs et de personnes âgées, socialement peu favorisés, en sous-mortalité générale, éloignés des services d’urgence et des maternités</a:t>
            </a:r>
            <a:r>
              <a:rPr lang="fr-FR" sz="900">
                <a:latin typeface="Arial" charset="0"/>
                <a:ea typeface="MS PGothic" pitchFamily="34" charset="-128"/>
                <a:cs typeface="Arial" charset="0"/>
              </a:rPr>
              <a:t>. En Aquitaine (19 %), très souvent situés en périphérie des départements, les cantons de cette classe sont localisés dans les zones rurales les plus éloignées des agglomérations. Ils se situent dans le Nord et l’Est de la Dordogne, aux confins du Lot-et-Garonne et des Landes, et dans les zones montagneuses des Pyrénées-Atlantiques.</a:t>
            </a:r>
          </a:p>
          <a:p>
            <a:pPr algn="just" eaLnBrk="1" hangingPunct="1">
              <a:spcBef>
                <a:spcPct val="0"/>
              </a:spcBef>
            </a:pPr>
            <a:r>
              <a:rPr lang="fr-FR" sz="900" i="1">
                <a:latin typeface="Arial" charset="0"/>
                <a:ea typeface="MS PGothic" pitchFamily="34" charset="-128"/>
                <a:cs typeface="Arial" charset="0"/>
              </a:rPr>
              <a:t>Classe 7 –  rose : Cantons socialement défavorisés, avec un mode de vie isolée fréquent,  une surmortalité très marquée, notamment prématurée. </a:t>
            </a:r>
            <a:r>
              <a:rPr lang="fr-FR" sz="900">
                <a:latin typeface="Arial" charset="0"/>
                <a:ea typeface="MS PGothic" pitchFamily="34" charset="-128"/>
                <a:cs typeface="Arial" charset="0"/>
              </a:rPr>
              <a:t>En Aquitaine (0,4 %), </a:t>
            </a:r>
          </a:p>
          <a:p>
            <a:pPr algn="just" eaLnBrk="1" hangingPunct="1">
              <a:spcBef>
                <a:spcPct val="0"/>
              </a:spcBef>
            </a:pPr>
            <a:r>
              <a:rPr lang="fr-FR" sz="900" i="1">
                <a:latin typeface="Arial" charset="0"/>
                <a:ea typeface="MS PGothic" pitchFamily="34" charset="-128"/>
                <a:cs typeface="Arial" charset="0"/>
              </a:rPr>
              <a:t>Classe 8 – rouge : Cantons avec une forte proportion d’ouvriers, en surmortalité générale et prématurée, peu dotés en équipements de santé. </a:t>
            </a:r>
            <a:r>
              <a:rPr lang="fr-FR" sz="900">
                <a:latin typeface="Arial" charset="0"/>
                <a:ea typeface="MS PGothic" pitchFamily="34" charset="-128"/>
                <a:cs typeface="Arial" charset="0"/>
              </a:rPr>
              <a:t>En Aquitaine (3,5 %). </a:t>
            </a:r>
          </a:p>
          <a:p>
            <a:pPr algn="just" eaLnBrk="1" hangingPunct="1">
              <a:spcBef>
                <a:spcPct val="0"/>
              </a:spcBef>
            </a:pPr>
            <a:endParaRPr lang="fr-FR" sz="900">
              <a:latin typeface="Arial" charset="0"/>
              <a:ea typeface="MS PGothic" pitchFamily="34" charset="-128"/>
              <a:cs typeface="Arial" charset="0"/>
            </a:endParaRPr>
          </a:p>
          <a:p>
            <a:pPr algn="just" eaLnBrk="1" hangingPunct="1">
              <a:spcBef>
                <a:spcPct val="0"/>
              </a:spcBef>
            </a:pPr>
            <a:endParaRPr lang="fr-FR" sz="900">
              <a:latin typeface="Arial" charset="0"/>
              <a:ea typeface="MS PGothic" pitchFamily="34" charset="-128"/>
              <a:cs typeface="Arial" charset="0"/>
            </a:endParaRPr>
          </a:p>
        </p:txBody>
      </p:sp>
      <p:sp>
        <p:nvSpPr>
          <p:cNvPr id="41988" name="Espace réservé de l'en-tête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defTabSz="873125" fontAlgn="base">
              <a:spcBef>
                <a:spcPct val="0"/>
              </a:spcBef>
              <a:spcAft>
                <a:spcPct val="0"/>
              </a:spcAft>
            </a:pPr>
            <a:r>
              <a:rPr lang="fr-FR">
                <a:latin typeface="Arial" charset="0"/>
                <a:ea typeface="MS PGothic" pitchFamily="34" charset="-128"/>
                <a:cs typeface="Arial" charset="0"/>
              </a:rPr>
              <a:t>Projet du Ternois - L'expérience du projet territorial de santé  du Val de Garonne</a:t>
            </a:r>
          </a:p>
        </p:txBody>
      </p:sp>
      <p:sp>
        <p:nvSpPr>
          <p:cNvPr id="35845" name="Espace réservé du numéro de diapositive 6"/>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873125" fontAlgn="base">
              <a:spcBef>
                <a:spcPct val="0"/>
              </a:spcBef>
              <a:spcAft>
                <a:spcPct val="0"/>
              </a:spcAft>
              <a:defRPr/>
            </a:pPr>
            <a:fld id="{76B73CF6-33FB-4281-B7D9-15804D8293B6}" type="slidenum">
              <a:rPr lang="fr-FR" smtClean="0">
                <a:cs typeface="Arial" charset="0"/>
              </a:rPr>
              <a:pPr defTabSz="873125" fontAlgn="base">
                <a:spcBef>
                  <a:spcPct val="0"/>
                </a:spcBef>
                <a:spcAft>
                  <a:spcPct val="0"/>
                </a:spcAft>
                <a:defRPr/>
              </a:pPr>
              <a:t>12</a:t>
            </a:fld>
            <a:endParaRPr lang="fr-FR">
              <a:cs typeface="Arial" charset="0"/>
            </a:endParaRPr>
          </a:p>
        </p:txBody>
      </p:sp>
      <p:sp>
        <p:nvSpPr>
          <p:cNvPr id="41990" name="Espace réservé de la date 7"/>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fr-FR">
                <a:latin typeface="Arial" charset="0"/>
                <a:cs typeface="Arial" charset="0"/>
              </a:rPr>
              <a:t>23 janvier 2010</a:t>
            </a:r>
          </a:p>
        </p:txBody>
      </p:sp>
      <p:sp>
        <p:nvSpPr>
          <p:cNvPr id="41991" name="Espace réservé du pied de page 8"/>
          <p:cNvSpPr>
            <a:spLocks noGrp="1"/>
          </p:cNvSpPr>
          <p:nvPr>
            <p:ph type="ftr" sz="quarter" idx="4"/>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r>
              <a:rPr lang="fr-FR">
                <a:latin typeface="Arial" charset="0"/>
                <a:ea typeface="MS PGothic" pitchFamily="34" charset="-128"/>
                <a:cs typeface="Arial" charset="0"/>
              </a:rPr>
              <a:t>Xavier Abballe</a:t>
            </a:r>
          </a:p>
        </p:txBody>
      </p:sp>
    </p:spTree>
    <p:extLst>
      <p:ext uri="{BB962C8B-B14F-4D97-AF65-F5344CB8AC3E}">
        <p14:creationId xmlns:p14="http://schemas.microsoft.com/office/powerpoint/2010/main" val="109366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1031"/>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fld id="{89C698F6-A919-4495-A14F-AEA2BC8FFE29}" type="slidenum">
              <a:rPr lang="en-US" altLang="fr-FR" sz="1200">
                <a:latin typeface="Times New Roman" panose="02020603050405020304" pitchFamily="18" charset="0"/>
              </a:rPr>
              <a:pPr eaLnBrk="1" hangingPunct="1"/>
              <a:t>14</a:t>
            </a:fld>
            <a:endParaRPr lang="en-US" altLang="fr-FR" sz="1200">
              <a:latin typeface="Times New Roman" panose="02020603050405020304" pitchFamily="18" charset="0"/>
            </a:endParaRPr>
          </a:p>
        </p:txBody>
      </p:sp>
      <p:sp>
        <p:nvSpPr>
          <p:cNvPr id="142339" name="Espace réservé de l'image des diapositives 1"/>
          <p:cNvSpPr>
            <a:spLocks noGrp="1" noRot="1" noChangeAspect="1" noTextEdit="1"/>
          </p:cNvSpPr>
          <p:nvPr>
            <p:ph type="sldImg"/>
          </p:nvPr>
        </p:nvSpPr>
        <p:spPr>
          <a:ln/>
        </p:spPr>
      </p:sp>
      <p:sp>
        <p:nvSpPr>
          <p:cNvPr id="142340"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lstStyle/>
          <a:p>
            <a:pPr eaLnBrk="1" hangingPunct="1"/>
            <a:endParaRPr lang="fr-FR" altLang="fr-FR"/>
          </a:p>
        </p:txBody>
      </p:sp>
      <p:sp>
        <p:nvSpPr>
          <p:cNvPr id="142341" name="Espace réservé du numéro de diapositive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r" eaLnBrk="1" hangingPunct="1"/>
            <a:fld id="{978CF01E-7AA5-4F5C-B5AC-6BAB8E0562EC}" type="slidenum">
              <a:rPr lang="fr-FR" altLang="fr-FR" sz="2800">
                <a:latin typeface="Calibri" panose="020F0502020204030204" pitchFamily="34" charset="0"/>
              </a:rPr>
              <a:pPr algn="r" eaLnBrk="1" hangingPunct="1"/>
              <a:t>14</a:t>
            </a:fld>
            <a:endParaRPr lang="fr-FR" altLang="fr-FR" sz="2800">
              <a:latin typeface="Calibri" panose="020F0502020204030204" pitchFamily="34" charset="0"/>
            </a:endParaRPr>
          </a:p>
        </p:txBody>
      </p:sp>
    </p:spTree>
    <p:extLst>
      <p:ext uri="{BB962C8B-B14F-4D97-AF65-F5344CB8AC3E}">
        <p14:creationId xmlns:p14="http://schemas.microsoft.com/office/powerpoint/2010/main" val="37571376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r>
              <a:rPr lang="en-US">
                <a:latin typeface="Arial" pitchFamily="34" charset="0"/>
                <a:cs typeface="Arial" pitchFamily="34" charset="0"/>
              </a:rPr>
              <a:t>10 Cancun WONCA May</a:t>
            </a:r>
          </a:p>
        </p:txBody>
      </p:sp>
      <p:sp>
        <p:nvSpPr>
          <p:cNvPr id="81923" name="Rectangle 3"/>
          <p:cNvSpPr>
            <a:spLocks noGrp="1" noChangeArrowheads="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80280538-AAC2-476F-8CC7-A89E97BC14FE}" type="datetime1">
              <a:rPr lang="en-US" smtClean="0">
                <a:latin typeface="Arial" pitchFamily="34" charset="0"/>
                <a:cs typeface="Arial" pitchFamily="34" charset="0"/>
              </a:rPr>
              <a:pPr fontAlgn="base">
                <a:spcBef>
                  <a:spcPct val="0"/>
                </a:spcBef>
                <a:spcAft>
                  <a:spcPct val="0"/>
                </a:spcAft>
              </a:pPr>
              <a:t>5/11/2017</a:t>
            </a:fld>
            <a:endParaRPr lang="en-US">
              <a:latin typeface="Arial" pitchFamily="34" charset="0"/>
              <a:cs typeface="Arial" pitchFamily="34" charset="0"/>
            </a:endParaRPr>
          </a:p>
        </p:txBody>
      </p:sp>
      <p:sp>
        <p:nvSpPr>
          <p:cNvPr id="8192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0751B3-E99F-4083-8548-77BB5A659073}" type="slidenum">
              <a:rPr lang="en-US" smtClean="0">
                <a:latin typeface="Arial" pitchFamily="34" charset="0"/>
                <a:cs typeface="Arial" pitchFamily="34" charset="0"/>
              </a:rPr>
              <a:pPr fontAlgn="base">
                <a:spcBef>
                  <a:spcPct val="0"/>
                </a:spcBef>
                <a:spcAft>
                  <a:spcPct val="0"/>
                </a:spcAft>
              </a:pPr>
              <a:t>16</a:t>
            </a:fld>
            <a:endParaRPr lang="en-US">
              <a:latin typeface="Arial" pitchFamily="34" charset="0"/>
              <a:cs typeface="Arial" pitchFamily="34" charset="0"/>
            </a:endParaRPr>
          </a:p>
        </p:txBody>
      </p:sp>
      <p:sp>
        <p:nvSpPr>
          <p:cNvPr id="8192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r>
              <a:rPr lang="en-US">
                <a:latin typeface="Arial" pitchFamily="34" charset="0"/>
                <a:cs typeface="Arial" pitchFamily="34" charset="0"/>
              </a:rPr>
              <a:t>It is apparent that the supply of primary care physicians and specialist physicians is NOT the determining factor in the primary care versus specialist orientation of health services system. The evidence suggests that it is what primary care physicians and specialists do that influences health outcomes and costs.  We understand very well what the appropriate role of primary care physicians is, but we do not know very well what the appropriate role of specialists is in effective and efficient health systems. </a:t>
            </a:r>
          </a:p>
        </p:txBody>
      </p:sp>
    </p:spTree>
    <p:extLst>
      <p:ext uri="{BB962C8B-B14F-4D97-AF65-F5344CB8AC3E}">
        <p14:creationId xmlns:p14="http://schemas.microsoft.com/office/powerpoint/2010/main" val="2212449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Espace réservé des commentaires 2"/>
          <p:cNvSpPr>
            <a:spLocks noGrp="1"/>
          </p:cNvSpPr>
          <p:nvPr>
            <p:ph type="body" idx="1"/>
          </p:nvPr>
        </p:nvSpPr>
        <p:spPr bwMode="auto">
          <a:xfrm>
            <a:off x="685800" y="4343400"/>
            <a:ext cx="5486400" cy="4386263"/>
          </a:xfrm>
          <a:noFill/>
          <a:ln>
            <a:solidFill>
              <a:srgbClr val="BFBFBF"/>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t" anchorCtr="0" compatLnSpc="1">
            <a:prstTxWarp prst="textNoShape">
              <a:avLst/>
            </a:prstTxWarp>
          </a:bodyPr>
          <a:lstStyle/>
          <a:p>
            <a:pPr eaLnBrk="1" hangingPunct="1"/>
            <a:r>
              <a:rPr lang="fr-FR" altLang="fr-FR" sz="1000">
                <a:latin typeface="Arial" panose="020B0604020202020204" pitchFamily="34" charset="0"/>
                <a:cs typeface="Arial" panose="020B0604020202020204" pitchFamily="34" charset="0"/>
              </a:rPr>
              <a:t>Evolution de l’organisation des soins de premier recours (SPR) et les projets territoriaux de santé (PST)= poursuivre la réduction des zones de couleurs primaires (1,2,3)</a:t>
            </a:r>
          </a:p>
          <a:p>
            <a:pPr eaLnBrk="1" hangingPunct="1"/>
            <a:r>
              <a:rPr lang="fr-FR" altLang="fr-FR" sz="1000" b="1" i="1" u="sng">
                <a:latin typeface="Arial" panose="020B0604020202020204" pitchFamily="34" charset="0"/>
                <a:cs typeface="Arial" panose="020B0604020202020204" pitchFamily="34" charset="0"/>
              </a:rPr>
              <a:t>Les besoins : </a:t>
            </a:r>
          </a:p>
          <a:p>
            <a:pPr eaLnBrk="1" hangingPunct="1">
              <a:buFont typeface="Arial" panose="020B0604020202020204" pitchFamily="34" charset="0"/>
              <a:buChar char="-"/>
            </a:pPr>
            <a:r>
              <a:rPr lang="fr-FR" altLang="fr-FR" sz="1000">
                <a:latin typeface="Arial" panose="020B0604020202020204" pitchFamily="34" charset="0"/>
                <a:cs typeface="Arial" panose="020B0604020202020204" pitchFamily="34" charset="0"/>
              </a:rPr>
              <a:t> Principe technocratique : SROS3 (besoins de soin hospitalier en particulier), ARS - HPST (tous besoins) </a:t>
            </a:r>
            <a:r>
              <a:rPr lang="fr-FR" altLang="fr-FR" sz="1000">
                <a:latin typeface="Arial" panose="020B0604020202020204" pitchFamily="34" charset="0"/>
                <a:cs typeface="Arial" panose="020B0604020202020204" pitchFamily="34" charset="0"/>
                <a:sym typeface="Wingdings" panose="05000000000000000000" pitchFamily="2" charset="2"/>
              </a:rPr>
              <a:t> Plan stratégique de santé (besoins de soins autres : soins ms = schéma de soin médicosocial, soins de premier recours = schéma ambulatoire, besoins de santé = toutes les programmation vers la santé… GRSP)</a:t>
            </a:r>
            <a:endParaRPr lang="fr-FR" altLang="fr-FR" sz="1000">
              <a:latin typeface="Arial" panose="020B0604020202020204" pitchFamily="34" charset="0"/>
              <a:cs typeface="Arial" panose="020B0604020202020204" pitchFamily="34" charset="0"/>
            </a:endParaRPr>
          </a:p>
          <a:p>
            <a:pPr eaLnBrk="1" hangingPunct="1">
              <a:buFont typeface="Arial" panose="020B0604020202020204" pitchFamily="34" charset="0"/>
              <a:buChar char="-"/>
            </a:pPr>
            <a:r>
              <a:rPr lang="fr-FR" altLang="fr-FR" sz="1000">
                <a:latin typeface="Arial" panose="020B0604020202020204" pitchFamily="34" charset="0"/>
                <a:cs typeface="Arial" panose="020B0604020202020204" pitchFamily="34" charset="0"/>
              </a:rPr>
              <a:t> Le PST réduit les besoins de santé et/ou de soins non couverts (zone 2)</a:t>
            </a:r>
          </a:p>
          <a:p>
            <a:pPr eaLnBrk="1" hangingPunct="1">
              <a:buFont typeface="Arial" panose="020B0604020202020204" pitchFamily="34" charset="0"/>
              <a:buChar char="-"/>
            </a:pPr>
            <a:r>
              <a:rPr lang="fr-FR" altLang="fr-FR" sz="1000">
                <a:latin typeface="Arial" panose="020B0604020202020204" pitchFamily="34" charset="0"/>
                <a:cs typeface="Arial" panose="020B0604020202020204" pitchFamily="34" charset="0"/>
              </a:rPr>
              <a:t> Le PST participe a partir de la vision territoriale en proximité des besoins de leur analyse en complément de </a:t>
            </a:r>
          </a:p>
          <a:p>
            <a:pPr lvl="1" eaLnBrk="1" hangingPunct="1">
              <a:buFontTx/>
              <a:buChar char="•"/>
            </a:pPr>
            <a:r>
              <a:rPr lang="fr-FR" altLang="fr-FR" sz="1000">
                <a:latin typeface="Arial" panose="020B0604020202020204" pitchFamily="34" charset="0"/>
                <a:cs typeface="Arial" panose="020B0604020202020204" pitchFamily="34" charset="0"/>
              </a:rPr>
              <a:t> l’approche nationale : 1ère cause de décès des français : tumeur et cardiovasculaire, faiblesse de la prévention …. </a:t>
            </a:r>
          </a:p>
          <a:p>
            <a:pPr lvl="1" eaLnBrk="1" hangingPunct="1">
              <a:buFontTx/>
              <a:buChar char="•"/>
            </a:pPr>
            <a:r>
              <a:rPr lang="fr-FR" altLang="fr-FR" sz="1000">
                <a:latin typeface="Arial" panose="020B0604020202020204" pitchFamily="34" charset="0"/>
                <a:cs typeface="Arial" panose="020B0604020202020204" pitchFamily="34" charset="0"/>
              </a:rPr>
              <a:t> l’approche régionale : spécificités régionale liées à la distance  et la ruralité donc la pauvreté, l’isolement, les AVP …etc  </a:t>
            </a:r>
          </a:p>
          <a:p>
            <a:pPr eaLnBrk="1" hangingPunct="1"/>
            <a:r>
              <a:rPr lang="fr-FR" altLang="fr-FR" sz="1000">
                <a:latin typeface="Arial" panose="020B0604020202020204" pitchFamily="34" charset="0"/>
                <a:cs typeface="Arial" panose="020B0604020202020204" pitchFamily="34" charset="0"/>
              </a:rPr>
              <a:t> et des actions pour y répondre </a:t>
            </a:r>
          </a:p>
          <a:p>
            <a:pPr eaLnBrk="1" hangingPunct="1"/>
            <a:r>
              <a:rPr lang="fr-FR" altLang="fr-FR" sz="1000" b="1" i="1" u="sng">
                <a:latin typeface="Arial" panose="020B0604020202020204" pitchFamily="34" charset="0"/>
                <a:cs typeface="Arial" panose="020B0604020202020204" pitchFamily="34" charset="0"/>
              </a:rPr>
              <a:t>La demande </a:t>
            </a:r>
            <a:r>
              <a:rPr lang="fr-FR" altLang="fr-FR" sz="1000">
                <a:latin typeface="Arial" panose="020B0604020202020204" pitchFamily="34" charset="0"/>
                <a:cs typeface="Arial" panose="020B0604020202020204" pitchFamily="34" charset="0"/>
              </a:rPr>
              <a:t>: </a:t>
            </a:r>
          </a:p>
          <a:p>
            <a:pPr eaLnBrk="1" hangingPunct="1">
              <a:buFontTx/>
              <a:buChar char="-"/>
            </a:pPr>
            <a:r>
              <a:rPr lang="fr-FR" altLang="fr-FR" sz="1000">
                <a:latin typeface="Arial" panose="020B0604020202020204" pitchFamily="34" charset="0"/>
                <a:cs typeface="Arial" panose="020B0604020202020204" pitchFamily="34" charset="0"/>
              </a:rPr>
              <a:t> Le PST n’a pas pour objet d’intégrer de manière prioritaire  la demande ou les attentes (pas dans la configuration actuelle)</a:t>
            </a:r>
          </a:p>
          <a:p>
            <a:pPr eaLnBrk="1" hangingPunct="1">
              <a:buFontTx/>
              <a:buChar char="-"/>
            </a:pPr>
            <a:r>
              <a:rPr lang="fr-FR" altLang="fr-FR" sz="1000">
                <a:latin typeface="Arial" panose="020B0604020202020204" pitchFamily="34" charset="0"/>
                <a:cs typeface="Arial" panose="020B0604020202020204" pitchFamily="34" charset="0"/>
              </a:rPr>
              <a:t> La présence des des élus (pilotage du projet) doit y contribuer </a:t>
            </a:r>
          </a:p>
          <a:p>
            <a:pPr eaLnBrk="1" hangingPunct="1">
              <a:buFontTx/>
              <a:buChar char="-"/>
            </a:pPr>
            <a:r>
              <a:rPr lang="fr-FR" altLang="fr-FR" sz="1000">
                <a:latin typeface="Arial" panose="020B0604020202020204" pitchFamily="34" charset="0"/>
                <a:cs typeface="Arial" panose="020B0604020202020204" pitchFamily="34" charset="0"/>
              </a:rPr>
              <a:t> ici : démocratie représentative &gt;&gt; démocratie participative </a:t>
            </a:r>
          </a:p>
          <a:p>
            <a:pPr eaLnBrk="1" hangingPunct="1"/>
            <a:endParaRPr lang="fr-FR" altLang="fr-FR" sz="1000">
              <a:latin typeface="Arial" panose="020B0604020202020204" pitchFamily="34" charset="0"/>
              <a:cs typeface="Arial" panose="020B0604020202020204" pitchFamily="34" charset="0"/>
            </a:endParaRPr>
          </a:p>
          <a:p>
            <a:pPr eaLnBrk="1" hangingPunct="1"/>
            <a:r>
              <a:rPr lang="fr-FR" altLang="fr-FR" sz="1000">
                <a:latin typeface="Arial" panose="020B0604020202020204" pitchFamily="34" charset="0"/>
                <a:cs typeface="Arial" panose="020B0604020202020204" pitchFamily="34" charset="0"/>
              </a:rPr>
              <a:t>Au total  : augmenter la zone 4, besoins couverts part l’offre, et si possible la 7, besoins et demandes convergents et couverts par l’offre.</a:t>
            </a:r>
          </a:p>
          <a:p>
            <a:pPr eaLnBrk="1" hangingPunct="1"/>
            <a:endParaRPr lang="fr-FR" altLang="fr-FR" sz="1000">
              <a:latin typeface="Arial" panose="020B0604020202020204" pitchFamily="34" charset="0"/>
              <a:cs typeface="Arial" panose="020B0604020202020204" pitchFamily="34" charset="0"/>
            </a:endParaRPr>
          </a:p>
          <a:p>
            <a:pPr eaLnBrk="1" hangingPunct="1"/>
            <a:endParaRPr lang="fr-FR" altLang="fr-FR" sz="1000">
              <a:latin typeface="Arial" panose="020B0604020202020204" pitchFamily="34" charset="0"/>
              <a:cs typeface="Arial" panose="020B0604020202020204" pitchFamily="34" charset="0"/>
            </a:endParaRPr>
          </a:p>
        </p:txBody>
      </p:sp>
      <p:sp>
        <p:nvSpPr>
          <p:cNvPr id="60420" name="Espace réservé du numéro de diapositive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1225">
              <a:defRPr>
                <a:solidFill>
                  <a:schemeClr val="tx1"/>
                </a:solidFill>
                <a:latin typeface="Century Gothic" panose="020B0502020202020204" pitchFamily="34" charset="0"/>
              </a:defRPr>
            </a:lvl1pPr>
            <a:lvl2pPr marL="742950" indent="-285750" defTabSz="911225">
              <a:defRPr>
                <a:solidFill>
                  <a:schemeClr val="tx1"/>
                </a:solidFill>
                <a:latin typeface="Century Gothic" panose="020B0502020202020204" pitchFamily="34" charset="0"/>
              </a:defRPr>
            </a:lvl2pPr>
            <a:lvl3pPr marL="1143000" indent="-228600" defTabSz="911225">
              <a:defRPr>
                <a:solidFill>
                  <a:schemeClr val="tx1"/>
                </a:solidFill>
                <a:latin typeface="Century Gothic" panose="020B0502020202020204" pitchFamily="34" charset="0"/>
              </a:defRPr>
            </a:lvl3pPr>
            <a:lvl4pPr marL="1600200" indent="-228600" defTabSz="911225">
              <a:defRPr>
                <a:solidFill>
                  <a:schemeClr val="tx1"/>
                </a:solidFill>
                <a:latin typeface="Century Gothic" panose="020B0502020202020204" pitchFamily="34" charset="0"/>
              </a:defRPr>
            </a:lvl4pPr>
            <a:lvl5pPr marL="2057400" indent="-228600" defTabSz="911225">
              <a:defRPr>
                <a:solidFill>
                  <a:schemeClr val="tx1"/>
                </a:solidFill>
                <a:latin typeface="Century Gothic" panose="020B0502020202020204" pitchFamily="34" charset="0"/>
              </a:defRPr>
            </a:lvl5pPr>
            <a:lvl6pPr marL="2514600" indent="-228600" defTabSz="911225"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911225"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911225"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911225"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1AF2619B-0316-430F-9421-989CD13D714F}" type="slidenum">
              <a:rPr lang="fr-FR" altLang="fr-FR" smtClean="0">
                <a:latin typeface="Arial" panose="020B0604020202020204" pitchFamily="34" charset="0"/>
                <a:cs typeface="Arial" panose="020B0604020202020204" pitchFamily="34" charset="0"/>
              </a:rPr>
              <a:pPr fontAlgn="base">
                <a:spcBef>
                  <a:spcPct val="0"/>
                </a:spcBef>
                <a:spcAft>
                  <a:spcPct val="0"/>
                </a:spcAft>
              </a:pPr>
              <a:t>17</a:t>
            </a:fld>
            <a:endParaRPr lang="fr-FR" altLang="fr-FR">
              <a:latin typeface="Arial" panose="020B0604020202020204" pitchFamily="34" charset="0"/>
              <a:cs typeface="Arial" panose="020B0604020202020204" pitchFamily="34" charset="0"/>
            </a:endParaRPr>
          </a:p>
        </p:txBody>
      </p:sp>
      <p:sp>
        <p:nvSpPr>
          <p:cNvPr id="60421" name="Espace réservé de la date 7"/>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altLang="fr-FR">
                <a:latin typeface="Arial" panose="020B0604020202020204" pitchFamily="34" charset="0"/>
                <a:ea typeface="ＭＳ Ｐゴシック" panose="020B0600070205080204" pitchFamily="34" charset="-128"/>
                <a:cs typeface="Arial" panose="020B0604020202020204" pitchFamily="34" charset="0"/>
              </a:rPr>
              <a:t>Octobre 2009</a:t>
            </a:r>
          </a:p>
          <a:p>
            <a:pPr fontAlgn="base">
              <a:spcBef>
                <a:spcPct val="0"/>
              </a:spcBef>
              <a:spcAft>
                <a:spcPct val="0"/>
              </a:spcAft>
            </a:pPr>
            <a:endParaRPr lang="fr-FR" altLang="fr-FR">
              <a:latin typeface="Arial" panose="020B0604020202020204" pitchFamily="34" charset="0"/>
              <a:ea typeface="ＭＳ Ｐゴシック" panose="020B0600070205080204" pitchFamily="34" charset="-128"/>
              <a:cs typeface="Arial" panose="020B0604020202020204" pitchFamily="34" charset="0"/>
            </a:endParaRPr>
          </a:p>
        </p:txBody>
      </p:sp>
      <p:sp>
        <p:nvSpPr>
          <p:cNvPr id="60422" name="Espace réservé du pied de page 8"/>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altLang="fr-FR">
                <a:latin typeface="Arial" panose="020B0604020202020204" pitchFamily="34" charset="0"/>
                <a:cs typeface="Arial" panose="020B0604020202020204" pitchFamily="34" charset="0"/>
              </a:rPr>
              <a:t>© Thierry CORDE et Xavier ABBALLE</a:t>
            </a:r>
          </a:p>
        </p:txBody>
      </p:sp>
      <p:sp>
        <p:nvSpPr>
          <p:cNvPr id="60423" name="Espace réservé de l'en-tête 9"/>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r-FR" altLang="fr-FR">
                <a:latin typeface="Arial" panose="020B0604020202020204" pitchFamily="34" charset="0"/>
                <a:cs typeface="Arial" panose="020B0604020202020204" pitchFamily="34" charset="0"/>
              </a:rPr>
              <a:t>Projet santé Charente Limousine</a:t>
            </a:r>
          </a:p>
          <a:p>
            <a:pPr fontAlgn="base">
              <a:spcBef>
                <a:spcPct val="0"/>
              </a:spcBef>
              <a:spcAft>
                <a:spcPct val="0"/>
              </a:spcAft>
            </a:pPr>
            <a:endParaRPr lang="fr-FR" altLang="fr-F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86452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a:xfrm>
            <a:off x="74613" y="744538"/>
            <a:ext cx="6626225" cy="3727450"/>
          </a:xfrm>
          <a:ln/>
        </p:spPr>
      </p:sp>
      <p:sp>
        <p:nvSpPr>
          <p:cNvPr id="133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a:latin typeface="Arial" panose="020B0604020202020204" pitchFamily="34" charset="0"/>
              <a:cs typeface="Arial" panose="020B0604020202020204" pitchFamily="34" charset="0"/>
            </a:endParaRPr>
          </a:p>
        </p:txBody>
      </p:sp>
      <p:sp>
        <p:nvSpPr>
          <p:cNvPr id="133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fld id="{81D2FB83-4D7D-4318-8363-94A337B6E94F}" type="slidenum">
              <a:rPr lang="fr-FR" altLang="fr-FR" sz="1200">
                <a:cs typeface="Arial" panose="020B0604020202020204" pitchFamily="34" charset="0"/>
              </a:rPr>
              <a:pPr/>
              <a:t>19</a:t>
            </a:fld>
            <a:endParaRPr lang="fr-FR" altLang="fr-FR" sz="1200">
              <a:cs typeface="Arial" panose="020B0604020202020204" pitchFamily="34" charset="0"/>
            </a:endParaRPr>
          </a:p>
        </p:txBody>
      </p:sp>
    </p:spTree>
    <p:extLst>
      <p:ext uri="{BB962C8B-B14F-4D97-AF65-F5344CB8AC3E}">
        <p14:creationId xmlns:p14="http://schemas.microsoft.com/office/powerpoint/2010/main" val="34372031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Espace réservé de l'image des diapositives 1"/>
          <p:cNvSpPr>
            <a:spLocks noGrp="1" noRot="1" noChangeAspect="1" noTextEdit="1"/>
          </p:cNvSpPr>
          <p:nvPr>
            <p:ph type="sldImg"/>
          </p:nvPr>
        </p:nvSpPr>
        <p:spPr bwMode="auto">
          <a:xfrm>
            <a:off x="363538" y="684213"/>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latin typeface="Arial" panose="020B0604020202020204" pitchFamily="34" charset="0"/>
              <a:cs typeface="Arial" panose="020B0604020202020204" pitchFamily="34" charset="0"/>
            </a:endParaRPr>
          </a:p>
        </p:txBody>
      </p:sp>
      <p:sp>
        <p:nvSpPr>
          <p:cNvPr id="80900"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8444CF91-E0CF-4AD4-A4F5-0AD40D131BF2}" type="slidenum">
              <a:rPr lang="fr-FR" altLang="fr-FR" smtClean="0">
                <a:latin typeface="Arial" panose="020B0604020202020204" pitchFamily="34" charset="0"/>
              </a:rPr>
              <a:pPr fontAlgn="base">
                <a:spcBef>
                  <a:spcPct val="0"/>
                </a:spcBef>
                <a:spcAft>
                  <a:spcPct val="0"/>
                </a:spcAft>
              </a:pPr>
              <a:t>23</a:t>
            </a:fld>
            <a:endParaRPr lang="fr-FR" altLang="fr-FR">
              <a:latin typeface="Arial" panose="020B0604020202020204" pitchFamily="34" charset="0"/>
            </a:endParaRPr>
          </a:p>
        </p:txBody>
      </p:sp>
    </p:spTree>
    <p:extLst>
      <p:ext uri="{BB962C8B-B14F-4D97-AF65-F5344CB8AC3E}">
        <p14:creationId xmlns:p14="http://schemas.microsoft.com/office/powerpoint/2010/main" val="100079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fr-FR"/>
              <a:t>Modifiez le style du titre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EAA3265-59F6-4238-8802-91185F3C256D}" type="datetime1">
              <a:rPr lang="en-US" smtClean="0"/>
              <a:t>5/11/2017</a:t>
            </a:fld>
            <a:endParaRPr lang="en-US" dirty="0"/>
          </a:p>
        </p:txBody>
      </p:sp>
      <p:sp>
        <p:nvSpPr>
          <p:cNvPr id="5" name="Footer Placeholder 4"/>
          <p:cNvSpPr>
            <a:spLocks noGrp="1"/>
          </p:cNvSpPr>
          <p:nvPr>
            <p:ph type="ftr" sz="quarter" idx="11"/>
          </p:nvPr>
        </p:nvSpPr>
        <p:spPr/>
        <p:txBody>
          <a:bodyPr/>
          <a:lstStyle/>
          <a:p>
            <a:r>
              <a:rPr lang="fr-FR"/>
              <a:t>Conférence AG FNISASIC 11 mai Paris</a:t>
            </a:r>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fr-FR"/>
              <a:t>Modifiez le style du titre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0780EF91-EEE0-4714-92E1-4947EC280AB6}" type="datetime1">
              <a:rPr lang="en-US" smtClean="0"/>
              <a:t>5/11/2017</a:t>
            </a:fld>
            <a:endParaRPr lang="en-US" dirty="0"/>
          </a:p>
        </p:txBody>
      </p:sp>
      <p:sp>
        <p:nvSpPr>
          <p:cNvPr id="5" name="Footer Placeholder 4"/>
          <p:cNvSpPr>
            <a:spLocks noGrp="1"/>
          </p:cNvSpPr>
          <p:nvPr>
            <p:ph type="ftr" sz="quarter" idx="11"/>
          </p:nvPr>
        </p:nvSpPr>
        <p:spPr/>
        <p:txBody>
          <a:bodyPr/>
          <a:lstStyle/>
          <a:p>
            <a:r>
              <a:rPr lang="fr-FR"/>
              <a:t>Conférence AG FNISASIC 11 mai Paris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81EE61E4-60F0-468F-ABAB-75A0C00A7AB0}" type="datetime1">
              <a:rPr lang="en-US" smtClean="0"/>
              <a:t>5/11/2017</a:t>
            </a:fld>
            <a:endParaRPr lang="en-US" dirty="0"/>
          </a:p>
        </p:txBody>
      </p:sp>
      <p:sp>
        <p:nvSpPr>
          <p:cNvPr id="5" name="Footer Placeholder 4"/>
          <p:cNvSpPr>
            <a:spLocks noGrp="1"/>
          </p:cNvSpPr>
          <p:nvPr>
            <p:ph type="ftr" sz="quarter" idx="11"/>
          </p:nvPr>
        </p:nvSpPr>
        <p:spPr/>
        <p:txBody>
          <a:bodyPr/>
          <a:lstStyle/>
          <a:p>
            <a:r>
              <a:rPr lang="fr-FR"/>
              <a:t>Conférence AG FNISASIC 11 mai Paris</a:t>
            </a:r>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fr-FR"/>
              <a:t>Modifiez le style du titre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E3F3ADC2-A69B-4973-B45C-907D5E9EF0AC}" type="datetime1">
              <a:rPr lang="en-US" smtClean="0"/>
              <a:t>5/11/2017</a:t>
            </a:fld>
            <a:endParaRPr lang="en-US" dirty="0"/>
          </a:p>
        </p:txBody>
      </p:sp>
      <p:sp>
        <p:nvSpPr>
          <p:cNvPr id="6" name="Footer Placeholder 5"/>
          <p:cNvSpPr>
            <a:spLocks noGrp="1"/>
          </p:cNvSpPr>
          <p:nvPr>
            <p:ph type="ftr" sz="quarter" idx="11"/>
          </p:nvPr>
        </p:nvSpPr>
        <p:spPr/>
        <p:txBody>
          <a:bodyPr/>
          <a:lstStyle/>
          <a:p>
            <a:r>
              <a:rPr lang="fr-FR"/>
              <a:t>Conférence AG FNISASIC 11 mai Paris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C852F663-59FE-401E-97C7-133234D45930}" type="datetime1">
              <a:rPr lang="en-US" smtClean="0"/>
              <a:t>5/11/2017</a:t>
            </a:fld>
            <a:endParaRPr lang="en-US" dirty="0"/>
          </a:p>
        </p:txBody>
      </p:sp>
      <p:sp>
        <p:nvSpPr>
          <p:cNvPr id="6" name="Footer Placeholder 5"/>
          <p:cNvSpPr>
            <a:spLocks noGrp="1"/>
          </p:cNvSpPr>
          <p:nvPr>
            <p:ph type="ftr" sz="quarter" idx="11"/>
          </p:nvPr>
        </p:nvSpPr>
        <p:spPr/>
        <p:txBody>
          <a:bodyPr/>
          <a:lstStyle/>
          <a:p>
            <a:r>
              <a:rPr lang="fr-FR"/>
              <a:t>Conférence AG FNISASIC 11 mai Paris</a:t>
            </a:r>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fr-FR"/>
              <a:t>Modifiez le style du titre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Modifier les styles du texte du masque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fr-FR"/>
              <a:t>Modifier les styles du texte du masque</a:t>
            </a:r>
          </a:p>
        </p:txBody>
      </p:sp>
      <p:sp>
        <p:nvSpPr>
          <p:cNvPr id="5" name="Date Placeholder 4"/>
          <p:cNvSpPr>
            <a:spLocks noGrp="1"/>
          </p:cNvSpPr>
          <p:nvPr>
            <p:ph type="dt" sz="half" idx="10"/>
          </p:nvPr>
        </p:nvSpPr>
        <p:spPr/>
        <p:txBody>
          <a:bodyPr/>
          <a:lstStyle/>
          <a:p>
            <a:fld id="{5D8A8143-8538-4C7A-9CB9-A5F165C13A28}" type="datetime1">
              <a:rPr lang="en-US" smtClean="0"/>
              <a:t>5/11/2017</a:t>
            </a:fld>
            <a:endParaRPr lang="en-US" dirty="0"/>
          </a:p>
        </p:txBody>
      </p:sp>
      <p:sp>
        <p:nvSpPr>
          <p:cNvPr id="6" name="Footer Placeholder 5"/>
          <p:cNvSpPr>
            <a:spLocks noGrp="1"/>
          </p:cNvSpPr>
          <p:nvPr>
            <p:ph type="ftr" sz="quarter" idx="11"/>
          </p:nvPr>
        </p:nvSpPr>
        <p:spPr/>
        <p:txBody>
          <a:bodyPr/>
          <a:lstStyle/>
          <a:p>
            <a:r>
              <a:rPr lang="fr-FR"/>
              <a:t>Conférence AG FNISASIC 11 mai Paris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23DE04D-B646-4129-8301-0E0AA769E03B}" type="datetime1">
              <a:rPr lang="en-US" smtClean="0"/>
              <a:t>5/11/2017</a:t>
            </a:fld>
            <a:endParaRPr lang="en-US" dirty="0"/>
          </a:p>
        </p:txBody>
      </p:sp>
      <p:sp>
        <p:nvSpPr>
          <p:cNvPr id="5" name="Footer Placeholder 4"/>
          <p:cNvSpPr>
            <a:spLocks noGrp="1"/>
          </p:cNvSpPr>
          <p:nvPr>
            <p:ph type="ftr" sz="quarter" idx="11"/>
          </p:nvPr>
        </p:nvSpPr>
        <p:spPr/>
        <p:txBody>
          <a:bodyPr/>
          <a:lstStyle/>
          <a:p>
            <a:r>
              <a:rPr lang="fr-FR"/>
              <a:t>Conférence AG FNISASIC 11 mai Paris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B7C30F6-333C-40D9-88D1-D2D3A0D590A3}" type="datetime1">
              <a:rPr lang="en-US" smtClean="0"/>
              <a:t>5/11/2017</a:t>
            </a:fld>
            <a:endParaRPr lang="en-US" dirty="0"/>
          </a:p>
        </p:txBody>
      </p:sp>
      <p:sp>
        <p:nvSpPr>
          <p:cNvPr id="5" name="Footer Placeholder 4"/>
          <p:cNvSpPr>
            <a:spLocks noGrp="1"/>
          </p:cNvSpPr>
          <p:nvPr>
            <p:ph type="ftr" sz="quarter" idx="11"/>
          </p:nvPr>
        </p:nvSpPr>
        <p:spPr/>
        <p:txBody>
          <a:bodyPr/>
          <a:lstStyle/>
          <a:p>
            <a:r>
              <a:rPr lang="fr-FR"/>
              <a:t>Conférence AG FNISASIC 11 mai Paris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chart">
  <p:cSld name="Titre et diagramme">
    <p:spTree>
      <p:nvGrpSpPr>
        <p:cNvPr id="1" name=""/>
        <p:cNvGrpSpPr/>
        <p:nvPr/>
      </p:nvGrpSpPr>
      <p:grpSpPr>
        <a:xfrm>
          <a:off x="0" y="0"/>
          <a:ext cx="0" cy="0"/>
          <a:chOff x="0" y="0"/>
          <a:chExt cx="0" cy="0"/>
        </a:xfrm>
      </p:grpSpPr>
      <p:sp>
        <p:nvSpPr>
          <p:cNvPr id="2" name="Titre 1"/>
          <p:cNvSpPr>
            <a:spLocks noGrp="1"/>
          </p:cNvSpPr>
          <p:nvPr>
            <p:ph type="title"/>
          </p:nvPr>
        </p:nvSpPr>
        <p:spPr>
          <a:xfrm>
            <a:off x="328084" y="930275"/>
            <a:ext cx="10363200" cy="1143000"/>
          </a:xfrm>
        </p:spPr>
        <p:txBody>
          <a:bodyPr/>
          <a:lstStyle/>
          <a:p>
            <a:r>
              <a:rPr lang="fr-FR"/>
              <a:t>Cliquez pour modifier le style du titre</a:t>
            </a:r>
          </a:p>
        </p:txBody>
      </p:sp>
      <p:sp>
        <p:nvSpPr>
          <p:cNvPr id="3" name="Espace réservé du graphique 2"/>
          <p:cNvSpPr>
            <a:spLocks noGrp="1"/>
          </p:cNvSpPr>
          <p:nvPr>
            <p:ph type="chart" idx="1"/>
          </p:nvPr>
        </p:nvSpPr>
        <p:spPr>
          <a:xfrm>
            <a:off x="914400" y="2147888"/>
            <a:ext cx="10363200" cy="4114800"/>
          </a:xfrm>
        </p:spPr>
        <p:txBody>
          <a:bodyPr/>
          <a:lstStyle/>
          <a:p>
            <a:endParaRPr lang="fr-FR"/>
          </a:p>
        </p:txBody>
      </p:sp>
      <p:sp>
        <p:nvSpPr>
          <p:cNvPr id="4" name="Espace réservé de la date 3"/>
          <p:cNvSpPr>
            <a:spLocks noGrp="1"/>
          </p:cNvSpPr>
          <p:nvPr>
            <p:ph type="dt" sz="half" idx="10"/>
          </p:nvPr>
        </p:nvSpPr>
        <p:spPr>
          <a:xfrm>
            <a:off x="914400" y="6324600"/>
            <a:ext cx="2540000" cy="457200"/>
          </a:xfrm>
        </p:spPr>
        <p:txBody>
          <a:bodyPr/>
          <a:lstStyle>
            <a:lvl1pPr>
              <a:defRPr/>
            </a:lvl1pPr>
          </a:lstStyle>
          <a:p>
            <a:fld id="{CD0A4F6B-9EDE-4FE2-BE5B-9D1D980F8FA1}" type="datetime1">
              <a:rPr lang="en-US" smtClean="0"/>
              <a:t>5/11/2017</a:t>
            </a:fld>
            <a:endParaRPr lang="fr-FR"/>
          </a:p>
        </p:txBody>
      </p:sp>
      <p:sp>
        <p:nvSpPr>
          <p:cNvPr id="5" name="Espace réservé du pied de page 4"/>
          <p:cNvSpPr>
            <a:spLocks noGrp="1"/>
          </p:cNvSpPr>
          <p:nvPr>
            <p:ph type="ftr" sz="quarter" idx="11"/>
          </p:nvPr>
        </p:nvSpPr>
        <p:spPr>
          <a:xfrm>
            <a:off x="4165600" y="6324600"/>
            <a:ext cx="3860800" cy="457200"/>
          </a:xfrm>
        </p:spPr>
        <p:txBody>
          <a:bodyPr/>
          <a:lstStyle>
            <a:lvl1pPr>
              <a:defRPr/>
            </a:lvl1pPr>
          </a:lstStyle>
          <a:p>
            <a:r>
              <a:rPr lang="fr-FR"/>
              <a:t>Conférence AG FNISASIC 11 mai Paris</a:t>
            </a:r>
          </a:p>
        </p:txBody>
      </p:sp>
      <p:sp>
        <p:nvSpPr>
          <p:cNvPr id="6" name="Espace réservé du numéro de diapositive 5"/>
          <p:cNvSpPr>
            <a:spLocks noGrp="1"/>
          </p:cNvSpPr>
          <p:nvPr>
            <p:ph type="sldNum" sz="quarter" idx="12"/>
          </p:nvPr>
        </p:nvSpPr>
        <p:spPr>
          <a:xfrm>
            <a:off x="8737600" y="6324600"/>
            <a:ext cx="2540000" cy="457200"/>
          </a:xfrm>
        </p:spPr>
        <p:txBody>
          <a:bodyPr/>
          <a:lstStyle>
            <a:lvl1pPr>
              <a:defRPr/>
            </a:lvl1pPr>
          </a:lstStyle>
          <a:p>
            <a:fld id="{17E54BF0-FAEE-404C-9AD7-F83DC42258D3}" type="slidenum">
              <a:rPr lang="fr-FR"/>
              <a:pPr/>
              <a:t>‹N°›</a:t>
            </a:fld>
            <a:endParaRPr lang="fr-FR"/>
          </a:p>
        </p:txBody>
      </p:sp>
    </p:spTree>
    <p:extLst>
      <p:ext uri="{BB962C8B-B14F-4D97-AF65-F5344CB8AC3E}">
        <p14:creationId xmlns:p14="http://schemas.microsoft.com/office/powerpoint/2010/main" val="2146780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541867" y="228600"/>
            <a:ext cx="10972800" cy="582930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Espace réservé de la date 2"/>
          <p:cNvSpPr>
            <a:spLocks noGrp="1"/>
          </p:cNvSpPr>
          <p:nvPr>
            <p:ph type="dt" sz="half" idx="10"/>
          </p:nvPr>
        </p:nvSpPr>
        <p:spPr>
          <a:xfrm>
            <a:off x="575733" y="6229350"/>
            <a:ext cx="2540000" cy="457200"/>
          </a:xfrm>
        </p:spPr>
        <p:txBody>
          <a:bodyPr/>
          <a:lstStyle>
            <a:lvl1pPr>
              <a:defRPr/>
            </a:lvl1pPr>
          </a:lstStyle>
          <a:p>
            <a:pPr>
              <a:defRPr/>
            </a:pPr>
            <a:fld id="{A4569CE9-8C58-47F4-BB8A-E94B86AFDF0C}" type="datetime1">
              <a:rPr lang="en-US" smtClean="0"/>
              <a:t>5/11/2017</a:t>
            </a:fld>
            <a:endParaRPr lang="fr-FR"/>
          </a:p>
        </p:txBody>
      </p:sp>
      <p:sp>
        <p:nvSpPr>
          <p:cNvPr id="4" name="Espace réservé du pied de page 3"/>
          <p:cNvSpPr>
            <a:spLocks noGrp="1"/>
          </p:cNvSpPr>
          <p:nvPr>
            <p:ph type="ftr" sz="quarter" idx="11"/>
          </p:nvPr>
        </p:nvSpPr>
        <p:spPr>
          <a:xfrm>
            <a:off x="4165600" y="6229350"/>
            <a:ext cx="3860800" cy="457200"/>
          </a:xfrm>
        </p:spPr>
        <p:txBody>
          <a:bodyPr/>
          <a:lstStyle>
            <a:lvl1pPr>
              <a:defRPr/>
            </a:lvl1pPr>
          </a:lstStyle>
          <a:p>
            <a:pPr>
              <a:defRPr/>
            </a:pPr>
            <a:r>
              <a:rPr lang="fr-FR"/>
              <a:t>Conférence AG FNISASIC 11 mai Paris</a:t>
            </a:r>
          </a:p>
        </p:txBody>
      </p:sp>
      <p:sp>
        <p:nvSpPr>
          <p:cNvPr id="5" name="Espace réservé du numéro de diapositive 4"/>
          <p:cNvSpPr>
            <a:spLocks noGrp="1"/>
          </p:cNvSpPr>
          <p:nvPr>
            <p:ph type="sldNum" sz="quarter" idx="12"/>
          </p:nvPr>
        </p:nvSpPr>
        <p:spPr>
          <a:xfrm>
            <a:off x="8974667" y="6229350"/>
            <a:ext cx="2540000" cy="457200"/>
          </a:xfrm>
        </p:spPr>
        <p:txBody>
          <a:bodyPr/>
          <a:lstStyle>
            <a:lvl1pPr>
              <a:defRPr smtClean="0"/>
            </a:lvl1pPr>
          </a:lstStyle>
          <a:p>
            <a:pPr>
              <a:defRPr/>
            </a:pPr>
            <a:fld id="{C86C450A-D27E-4C20-B4BA-3A6CB2795BF8}" type="slidenum">
              <a:rPr lang="fr-FR" altLang="fr-FR"/>
              <a:pPr>
                <a:defRPr/>
              </a:pPr>
              <a:t>‹N°›</a:t>
            </a:fld>
            <a:endParaRPr lang="fr-FR" altLang="fr-FR"/>
          </a:p>
        </p:txBody>
      </p:sp>
    </p:spTree>
    <p:extLst>
      <p:ext uri="{BB962C8B-B14F-4D97-AF65-F5344CB8AC3E}">
        <p14:creationId xmlns:p14="http://schemas.microsoft.com/office/powerpoint/2010/main" val="407290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fr-FR"/>
              <a:t>Modifiez le style du titre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04D7791-28E1-4318-A944-0B4338EAAFE3}" type="datetime1">
              <a:rPr lang="en-US" smtClean="0"/>
              <a:t>5/11/2017</a:t>
            </a:fld>
            <a:endParaRPr lang="en-US" dirty="0"/>
          </a:p>
        </p:txBody>
      </p:sp>
      <p:sp>
        <p:nvSpPr>
          <p:cNvPr id="5" name="Footer Placeholder 4"/>
          <p:cNvSpPr>
            <a:spLocks noGrp="1"/>
          </p:cNvSpPr>
          <p:nvPr>
            <p:ph type="ftr" sz="quarter" idx="11"/>
          </p:nvPr>
        </p:nvSpPr>
        <p:spPr/>
        <p:txBody>
          <a:bodyPr/>
          <a:lstStyle/>
          <a:p>
            <a:r>
              <a:rPr lang="fr-FR"/>
              <a:t>Conférence AG FNISASIC 11 mai Paris</a:t>
            </a:r>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A61A36ED-EFBE-4A66-B0F1-543A736FAB9A}" type="datetime1">
              <a:rPr lang="en-US" smtClean="0"/>
              <a:t>5/11/2017</a:t>
            </a:fld>
            <a:endParaRPr lang="en-US" dirty="0"/>
          </a:p>
        </p:txBody>
      </p:sp>
      <p:sp>
        <p:nvSpPr>
          <p:cNvPr id="5" name="Footer Placeholder 4"/>
          <p:cNvSpPr>
            <a:spLocks noGrp="1"/>
          </p:cNvSpPr>
          <p:nvPr>
            <p:ph type="ftr" sz="quarter" idx="11"/>
          </p:nvPr>
        </p:nvSpPr>
        <p:spPr/>
        <p:txBody>
          <a:bodyPr/>
          <a:lstStyle/>
          <a:p>
            <a:r>
              <a:rPr lang="fr-FR"/>
              <a:t>Conférence AG FNISASIC 11 mai Paris</a:t>
            </a:r>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0CEB6FE-E056-426C-B1F8-D8ED0246D623}" type="datetime1">
              <a:rPr lang="en-US" smtClean="0"/>
              <a:t>5/11/2017</a:t>
            </a:fld>
            <a:endParaRPr lang="en-US" dirty="0"/>
          </a:p>
        </p:txBody>
      </p:sp>
      <p:sp>
        <p:nvSpPr>
          <p:cNvPr id="6" name="Footer Placeholder 5"/>
          <p:cNvSpPr>
            <a:spLocks noGrp="1"/>
          </p:cNvSpPr>
          <p:nvPr>
            <p:ph type="ftr" sz="quarter" idx="11"/>
          </p:nvPr>
        </p:nvSpPr>
        <p:spPr/>
        <p:txBody>
          <a:bodyPr/>
          <a:lstStyle/>
          <a:p>
            <a:r>
              <a:rPr lang="fr-FR"/>
              <a:t>Conférence AG FNISASIC 11 mai Paris</a:t>
            </a:r>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4A0D529-E77D-4B6A-B7A1-DA82F61C45CC}" type="datetime1">
              <a:rPr lang="en-US" smtClean="0"/>
              <a:t>5/11/2017</a:t>
            </a:fld>
            <a:endParaRPr lang="en-US" dirty="0"/>
          </a:p>
        </p:txBody>
      </p:sp>
      <p:sp>
        <p:nvSpPr>
          <p:cNvPr id="8" name="Footer Placeholder 7"/>
          <p:cNvSpPr>
            <a:spLocks noGrp="1"/>
          </p:cNvSpPr>
          <p:nvPr>
            <p:ph type="ftr" sz="quarter" idx="11"/>
          </p:nvPr>
        </p:nvSpPr>
        <p:spPr/>
        <p:txBody>
          <a:bodyPr/>
          <a:lstStyle/>
          <a:p>
            <a:r>
              <a:rPr lang="fr-FR"/>
              <a:t>Conférence AG FNISASIC 11 mai Paris</a:t>
            </a:r>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AEF3C10-E551-47E5-A228-370CFD2B91BA}" type="datetime1">
              <a:rPr lang="en-US" smtClean="0"/>
              <a:t>5/11/2017</a:t>
            </a:fld>
            <a:endParaRPr lang="en-US" dirty="0"/>
          </a:p>
        </p:txBody>
      </p:sp>
      <p:sp>
        <p:nvSpPr>
          <p:cNvPr id="4" name="Footer Placeholder 3"/>
          <p:cNvSpPr>
            <a:spLocks noGrp="1"/>
          </p:cNvSpPr>
          <p:nvPr>
            <p:ph type="ftr" sz="quarter" idx="11"/>
          </p:nvPr>
        </p:nvSpPr>
        <p:spPr/>
        <p:txBody>
          <a:bodyPr/>
          <a:lstStyle/>
          <a:p>
            <a:r>
              <a:rPr lang="fr-FR"/>
              <a:t>Conférence AG FNISASIC 11 mai Paris</a:t>
            </a:r>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CA019A-4D54-4F75-BEEC-20B4956C2B50}" type="datetime1">
              <a:rPr lang="en-US" smtClean="0"/>
              <a:t>5/11/2017</a:t>
            </a:fld>
            <a:endParaRPr lang="en-US" dirty="0"/>
          </a:p>
        </p:txBody>
      </p:sp>
      <p:sp>
        <p:nvSpPr>
          <p:cNvPr id="3" name="Footer Placeholder 2"/>
          <p:cNvSpPr>
            <a:spLocks noGrp="1"/>
          </p:cNvSpPr>
          <p:nvPr>
            <p:ph type="ftr" sz="quarter" idx="11"/>
          </p:nvPr>
        </p:nvSpPr>
        <p:spPr/>
        <p:txBody>
          <a:bodyPr/>
          <a:lstStyle/>
          <a:p>
            <a:r>
              <a:rPr lang="fr-FR"/>
              <a:t>Conférence AG FNISASIC 11 mai Paris</a:t>
            </a:r>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fr-FR"/>
              <a:t>Modifiez le style du titre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1B7B2A54-070E-49C3-993F-EFFFFCA26635}" type="datetime1">
              <a:rPr lang="en-US" smtClean="0"/>
              <a:t>5/11/2017</a:t>
            </a:fld>
            <a:endParaRPr lang="en-US" dirty="0"/>
          </a:p>
        </p:txBody>
      </p:sp>
      <p:sp>
        <p:nvSpPr>
          <p:cNvPr id="6" name="Footer Placeholder 5"/>
          <p:cNvSpPr>
            <a:spLocks noGrp="1"/>
          </p:cNvSpPr>
          <p:nvPr>
            <p:ph type="ftr" sz="quarter" idx="11"/>
          </p:nvPr>
        </p:nvSpPr>
        <p:spPr/>
        <p:txBody>
          <a:bodyPr/>
          <a:lstStyle/>
          <a:p>
            <a:r>
              <a:rPr lang="fr-FR"/>
              <a:t>Conférence AG FNISASIC 11 mai Paris</a:t>
            </a:r>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9C62AD21-7D99-4BD0-8E6F-9348D225CE2F}" type="datetime1">
              <a:rPr lang="en-US" smtClean="0"/>
              <a:t>5/11/2017</a:t>
            </a:fld>
            <a:endParaRPr lang="en-US" dirty="0"/>
          </a:p>
        </p:txBody>
      </p:sp>
      <p:sp>
        <p:nvSpPr>
          <p:cNvPr id="6" name="Footer Placeholder 5"/>
          <p:cNvSpPr>
            <a:spLocks noGrp="1"/>
          </p:cNvSpPr>
          <p:nvPr>
            <p:ph type="ftr" sz="quarter" idx="11"/>
          </p:nvPr>
        </p:nvSpPr>
        <p:spPr/>
        <p:txBody>
          <a:bodyPr/>
          <a:lstStyle/>
          <a:p>
            <a:r>
              <a:rPr lang="fr-FR"/>
              <a:t>Conférence AG FNISASIC 11 mai Paris</a:t>
            </a:r>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DC60438-B93C-47F4-A1CD-FE8FB8FF588B}" type="datetime1">
              <a:rPr lang="en-US" smtClean="0"/>
              <a:t>5/11/2017</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fr-FR"/>
              <a:t>Conférence AG FNISASIC 11 mai Paris</a:t>
            </a:r>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Lst>
  <p:hf hdr="0" dt="0"/>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hyperlink" Target="http://www.continuaalliance.org/home" TargetMode="External"/><Relationship Id="rId4" Type="http://schemas.openxmlformats.org/officeDocument/2006/relationships/image" Target="../media/image2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6.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352041" y="1295400"/>
            <a:ext cx="9152572" cy="3481981"/>
          </a:xfrm>
        </p:spPr>
        <p:txBody>
          <a:bodyPr>
            <a:noAutofit/>
          </a:bodyPr>
          <a:lstStyle/>
          <a:p>
            <a:r>
              <a:rPr lang="fr-FR" sz="3600" dirty="0"/>
              <a:t>Incidence de la télémédecine sur le dialogue singulier et la</a:t>
            </a:r>
            <a:br>
              <a:rPr lang="fr-FR" sz="3600" dirty="0"/>
            </a:br>
            <a:r>
              <a:rPr lang="fr-FR" sz="3600" dirty="0"/>
              <a:t>prise en compte de la personne souffrante, dans toutes ses dimensions, y compris spirituelle.</a:t>
            </a:r>
          </a:p>
        </p:txBody>
      </p:sp>
      <p:sp>
        <p:nvSpPr>
          <p:cNvPr id="3" name="Sous-titre 2"/>
          <p:cNvSpPr>
            <a:spLocks noGrp="1"/>
          </p:cNvSpPr>
          <p:nvPr>
            <p:ph type="subTitle" idx="1"/>
          </p:nvPr>
        </p:nvSpPr>
        <p:spPr/>
        <p:txBody>
          <a:bodyPr/>
          <a:lstStyle/>
          <a:p>
            <a:r>
              <a:rPr lang="fr-FR" dirty="0"/>
              <a:t>Dr Pierre Simon</a:t>
            </a:r>
          </a:p>
          <a:p>
            <a:r>
              <a:rPr lang="fr-FR" dirty="0"/>
              <a:t>Société Française de Télémédecine</a:t>
            </a:r>
          </a:p>
        </p:txBody>
      </p:sp>
      <p:sp>
        <p:nvSpPr>
          <p:cNvPr id="4" name="Espace réservé du pied de page 3"/>
          <p:cNvSpPr>
            <a:spLocks noGrp="1"/>
          </p:cNvSpPr>
          <p:nvPr>
            <p:ph type="ftr" sz="quarter" idx="11"/>
          </p:nvPr>
        </p:nvSpPr>
        <p:spPr/>
        <p:txBody>
          <a:bodyPr/>
          <a:lstStyle/>
          <a:p>
            <a:r>
              <a:rPr lang="fr-FR"/>
              <a:t>Conférence AG FNISASIC 11 mai Paris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a:t>
            </a:fld>
            <a:endParaRPr lang="en-US" dirty="0"/>
          </a:p>
        </p:txBody>
      </p:sp>
    </p:spTree>
    <p:extLst>
      <p:ext uri="{BB962C8B-B14F-4D97-AF65-F5344CB8AC3E}">
        <p14:creationId xmlns:p14="http://schemas.microsoft.com/office/powerpoint/2010/main" val="2075687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3" cstate="print"/>
          <a:srcRect l="7950" t="7510" r="35251" b="1946"/>
          <a:stretch>
            <a:fillRect/>
          </a:stretch>
        </p:blipFill>
        <p:spPr>
          <a:xfrm>
            <a:off x="2794001" y="672709"/>
            <a:ext cx="6657281" cy="6151422"/>
          </a:xfrm>
          <a:prstGeom prst="rect">
            <a:avLst/>
          </a:prstGeom>
        </p:spPr>
      </p:pic>
      <p:sp>
        <p:nvSpPr>
          <p:cNvPr id="5" name="Rectangle 4"/>
          <p:cNvSpPr/>
          <p:nvPr/>
        </p:nvSpPr>
        <p:spPr>
          <a:xfrm>
            <a:off x="2441860" y="367862"/>
            <a:ext cx="3583417" cy="99340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6" name="Rectangle 5"/>
          <p:cNvSpPr/>
          <p:nvPr/>
        </p:nvSpPr>
        <p:spPr>
          <a:xfrm>
            <a:off x="2581687" y="1361266"/>
            <a:ext cx="2123383" cy="32066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8" name="Titre 7"/>
          <p:cNvSpPr>
            <a:spLocks noGrp="1"/>
          </p:cNvSpPr>
          <p:nvPr>
            <p:ph type="title"/>
          </p:nvPr>
        </p:nvSpPr>
        <p:spPr>
          <a:xfrm>
            <a:off x="1981200" y="4214"/>
            <a:ext cx="8229600" cy="704372"/>
          </a:xfrm>
        </p:spPr>
        <p:style>
          <a:lnRef idx="2">
            <a:schemeClr val="dk1"/>
          </a:lnRef>
          <a:fillRef idx="1">
            <a:schemeClr val="lt1"/>
          </a:fillRef>
          <a:effectRef idx="0">
            <a:schemeClr val="dk1"/>
          </a:effectRef>
          <a:fontRef idx="minor">
            <a:schemeClr val="dk1"/>
          </a:fontRef>
        </p:style>
        <p:txBody>
          <a:bodyPr>
            <a:noAutofit/>
          </a:bodyPr>
          <a:lstStyle/>
          <a:p>
            <a:pPr algn="ctr"/>
            <a:r>
              <a:rPr lang="fr-FR" sz="1800" dirty="0">
                <a:latin typeface="Bookman Old Style"/>
                <a:cs typeface="Bookman Old Style"/>
              </a:rPr>
              <a:t>Fréquence des hospitalisations dans les services de médecine en 2009 </a:t>
            </a:r>
            <a:br>
              <a:rPr lang="fr-FR" sz="1800" dirty="0">
                <a:latin typeface="Bookman Old Style"/>
                <a:cs typeface="Bookman Old Style"/>
              </a:rPr>
            </a:br>
            <a:r>
              <a:rPr lang="fr-FR" sz="1400" dirty="0">
                <a:latin typeface="Bookman Old Style"/>
                <a:cs typeface="Bookman Old Style"/>
              </a:rPr>
              <a:t>(indice comparatif d’hospitalisation)</a:t>
            </a:r>
          </a:p>
        </p:txBody>
      </p:sp>
      <p:sp>
        <p:nvSpPr>
          <p:cNvPr id="11" name="Trapèze 10"/>
          <p:cNvSpPr/>
          <p:nvPr/>
        </p:nvSpPr>
        <p:spPr>
          <a:xfrm rot="5400000">
            <a:off x="2921600" y="2988136"/>
            <a:ext cx="1370399" cy="1625599"/>
          </a:xfrm>
          <a:prstGeom prst="trapezoid">
            <a:avLst>
              <a:gd name="adj" fmla="val 16350"/>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14" name="Forme libre 13"/>
          <p:cNvSpPr/>
          <p:nvPr/>
        </p:nvSpPr>
        <p:spPr>
          <a:xfrm>
            <a:off x="6413500" y="3530600"/>
            <a:ext cx="1143000" cy="1473200"/>
          </a:xfrm>
          <a:custGeom>
            <a:avLst/>
            <a:gdLst>
              <a:gd name="connsiteX0" fmla="*/ 222250 w 1143000"/>
              <a:gd name="connsiteY0" fmla="*/ 88900 h 1473200"/>
              <a:gd name="connsiteX1" fmla="*/ 222250 w 1143000"/>
              <a:gd name="connsiteY1" fmla="*/ 165100 h 1473200"/>
              <a:gd name="connsiteX2" fmla="*/ 152400 w 1143000"/>
              <a:gd name="connsiteY2" fmla="*/ 165100 h 1473200"/>
              <a:gd name="connsiteX3" fmla="*/ 95250 w 1143000"/>
              <a:gd name="connsiteY3" fmla="*/ 247650 h 1473200"/>
              <a:gd name="connsiteX4" fmla="*/ 127000 w 1143000"/>
              <a:gd name="connsiteY4" fmla="*/ 298450 h 1473200"/>
              <a:gd name="connsiteX5" fmla="*/ 215900 w 1143000"/>
              <a:gd name="connsiteY5" fmla="*/ 406400 h 1473200"/>
              <a:gd name="connsiteX6" fmla="*/ 241300 w 1143000"/>
              <a:gd name="connsiteY6" fmla="*/ 539750 h 1473200"/>
              <a:gd name="connsiteX7" fmla="*/ 228600 w 1143000"/>
              <a:gd name="connsiteY7" fmla="*/ 590550 h 1473200"/>
              <a:gd name="connsiteX8" fmla="*/ 139700 w 1143000"/>
              <a:gd name="connsiteY8" fmla="*/ 660400 h 1473200"/>
              <a:gd name="connsiteX9" fmla="*/ 158750 w 1143000"/>
              <a:gd name="connsiteY9" fmla="*/ 704850 h 1473200"/>
              <a:gd name="connsiteX10" fmla="*/ 228600 w 1143000"/>
              <a:gd name="connsiteY10" fmla="*/ 762000 h 1473200"/>
              <a:gd name="connsiteX11" fmla="*/ 190500 w 1143000"/>
              <a:gd name="connsiteY11" fmla="*/ 812800 h 1473200"/>
              <a:gd name="connsiteX12" fmla="*/ 190500 w 1143000"/>
              <a:gd name="connsiteY12" fmla="*/ 869950 h 1473200"/>
              <a:gd name="connsiteX13" fmla="*/ 76200 w 1143000"/>
              <a:gd name="connsiteY13" fmla="*/ 1028700 h 1473200"/>
              <a:gd name="connsiteX14" fmla="*/ 44450 w 1143000"/>
              <a:gd name="connsiteY14" fmla="*/ 1098550 h 1473200"/>
              <a:gd name="connsiteX15" fmla="*/ 44450 w 1143000"/>
              <a:gd name="connsiteY15" fmla="*/ 1098550 h 1473200"/>
              <a:gd name="connsiteX16" fmla="*/ 0 w 1143000"/>
              <a:gd name="connsiteY16" fmla="*/ 1155700 h 1473200"/>
              <a:gd name="connsiteX17" fmla="*/ 6350 w 1143000"/>
              <a:gd name="connsiteY17" fmla="*/ 1200150 h 1473200"/>
              <a:gd name="connsiteX18" fmla="*/ 6350 w 1143000"/>
              <a:gd name="connsiteY18" fmla="*/ 1200150 h 1473200"/>
              <a:gd name="connsiteX19" fmla="*/ 0 w 1143000"/>
              <a:gd name="connsiteY19" fmla="*/ 1301750 h 1473200"/>
              <a:gd name="connsiteX20" fmla="*/ 12700 w 1143000"/>
              <a:gd name="connsiteY20" fmla="*/ 1365250 h 1473200"/>
              <a:gd name="connsiteX21" fmla="*/ 25400 w 1143000"/>
              <a:gd name="connsiteY21" fmla="*/ 1435100 h 1473200"/>
              <a:gd name="connsiteX22" fmla="*/ 31750 w 1143000"/>
              <a:gd name="connsiteY22" fmla="*/ 1473200 h 1473200"/>
              <a:gd name="connsiteX23" fmla="*/ 69850 w 1143000"/>
              <a:gd name="connsiteY23" fmla="*/ 1441450 h 1473200"/>
              <a:gd name="connsiteX24" fmla="*/ 152400 w 1143000"/>
              <a:gd name="connsiteY24" fmla="*/ 1447800 h 1473200"/>
              <a:gd name="connsiteX25" fmla="*/ 152400 w 1143000"/>
              <a:gd name="connsiteY25" fmla="*/ 1447800 h 1473200"/>
              <a:gd name="connsiteX26" fmla="*/ 241300 w 1143000"/>
              <a:gd name="connsiteY26" fmla="*/ 1352550 h 1473200"/>
              <a:gd name="connsiteX27" fmla="*/ 254000 w 1143000"/>
              <a:gd name="connsiteY27" fmla="*/ 1308100 h 1473200"/>
              <a:gd name="connsiteX28" fmla="*/ 323850 w 1143000"/>
              <a:gd name="connsiteY28" fmla="*/ 1238250 h 1473200"/>
              <a:gd name="connsiteX29" fmla="*/ 323850 w 1143000"/>
              <a:gd name="connsiteY29" fmla="*/ 1295400 h 1473200"/>
              <a:gd name="connsiteX30" fmla="*/ 374650 w 1143000"/>
              <a:gd name="connsiteY30" fmla="*/ 1301750 h 1473200"/>
              <a:gd name="connsiteX31" fmla="*/ 425450 w 1143000"/>
              <a:gd name="connsiteY31" fmla="*/ 1447800 h 1473200"/>
              <a:gd name="connsiteX32" fmla="*/ 488950 w 1143000"/>
              <a:gd name="connsiteY32" fmla="*/ 1282700 h 1473200"/>
              <a:gd name="connsiteX33" fmla="*/ 527050 w 1143000"/>
              <a:gd name="connsiteY33" fmla="*/ 1289050 h 1473200"/>
              <a:gd name="connsiteX34" fmla="*/ 527050 w 1143000"/>
              <a:gd name="connsiteY34" fmla="*/ 1289050 h 1473200"/>
              <a:gd name="connsiteX35" fmla="*/ 603250 w 1143000"/>
              <a:gd name="connsiteY35" fmla="*/ 1257300 h 1473200"/>
              <a:gd name="connsiteX36" fmla="*/ 603250 w 1143000"/>
              <a:gd name="connsiteY36" fmla="*/ 1257300 h 1473200"/>
              <a:gd name="connsiteX37" fmla="*/ 603250 w 1143000"/>
              <a:gd name="connsiteY37" fmla="*/ 1257300 h 1473200"/>
              <a:gd name="connsiteX38" fmla="*/ 660400 w 1143000"/>
              <a:gd name="connsiteY38" fmla="*/ 1320800 h 1473200"/>
              <a:gd name="connsiteX39" fmla="*/ 717550 w 1143000"/>
              <a:gd name="connsiteY39" fmla="*/ 1320800 h 1473200"/>
              <a:gd name="connsiteX40" fmla="*/ 717550 w 1143000"/>
              <a:gd name="connsiteY40" fmla="*/ 1320800 h 1473200"/>
              <a:gd name="connsiteX41" fmla="*/ 717550 w 1143000"/>
              <a:gd name="connsiteY41" fmla="*/ 1320800 h 1473200"/>
              <a:gd name="connsiteX42" fmla="*/ 762000 w 1143000"/>
              <a:gd name="connsiteY42" fmla="*/ 1282700 h 1473200"/>
              <a:gd name="connsiteX43" fmla="*/ 812800 w 1143000"/>
              <a:gd name="connsiteY43" fmla="*/ 1327150 h 1473200"/>
              <a:gd name="connsiteX44" fmla="*/ 838200 w 1143000"/>
              <a:gd name="connsiteY44" fmla="*/ 1365250 h 1473200"/>
              <a:gd name="connsiteX45" fmla="*/ 889000 w 1143000"/>
              <a:gd name="connsiteY45" fmla="*/ 1308100 h 1473200"/>
              <a:gd name="connsiteX46" fmla="*/ 958850 w 1143000"/>
              <a:gd name="connsiteY46" fmla="*/ 1289050 h 1473200"/>
              <a:gd name="connsiteX47" fmla="*/ 1016000 w 1143000"/>
              <a:gd name="connsiteY47" fmla="*/ 1276350 h 1473200"/>
              <a:gd name="connsiteX48" fmla="*/ 1066800 w 1143000"/>
              <a:gd name="connsiteY48" fmla="*/ 1187450 h 1473200"/>
              <a:gd name="connsiteX49" fmla="*/ 1104900 w 1143000"/>
              <a:gd name="connsiteY49" fmla="*/ 1098550 h 1473200"/>
              <a:gd name="connsiteX50" fmla="*/ 1143000 w 1143000"/>
              <a:gd name="connsiteY50" fmla="*/ 1047750 h 1473200"/>
              <a:gd name="connsiteX51" fmla="*/ 1092200 w 1143000"/>
              <a:gd name="connsiteY51" fmla="*/ 1009650 h 1473200"/>
              <a:gd name="connsiteX52" fmla="*/ 1079500 w 1143000"/>
              <a:gd name="connsiteY52" fmla="*/ 958850 h 1473200"/>
              <a:gd name="connsiteX53" fmla="*/ 996950 w 1143000"/>
              <a:gd name="connsiteY53" fmla="*/ 939800 h 1473200"/>
              <a:gd name="connsiteX54" fmla="*/ 939800 w 1143000"/>
              <a:gd name="connsiteY54" fmla="*/ 958850 h 1473200"/>
              <a:gd name="connsiteX55" fmla="*/ 889000 w 1143000"/>
              <a:gd name="connsiteY55" fmla="*/ 958850 h 1473200"/>
              <a:gd name="connsiteX56" fmla="*/ 889000 w 1143000"/>
              <a:gd name="connsiteY56" fmla="*/ 958850 h 1473200"/>
              <a:gd name="connsiteX57" fmla="*/ 825500 w 1143000"/>
              <a:gd name="connsiteY57" fmla="*/ 946150 h 1473200"/>
              <a:gd name="connsiteX58" fmla="*/ 869950 w 1143000"/>
              <a:gd name="connsiteY58" fmla="*/ 882650 h 1473200"/>
              <a:gd name="connsiteX59" fmla="*/ 869950 w 1143000"/>
              <a:gd name="connsiteY59" fmla="*/ 882650 h 1473200"/>
              <a:gd name="connsiteX60" fmla="*/ 876300 w 1143000"/>
              <a:gd name="connsiteY60" fmla="*/ 800100 h 1473200"/>
              <a:gd name="connsiteX61" fmla="*/ 831850 w 1143000"/>
              <a:gd name="connsiteY61" fmla="*/ 755650 h 1473200"/>
              <a:gd name="connsiteX62" fmla="*/ 768350 w 1143000"/>
              <a:gd name="connsiteY62" fmla="*/ 666750 h 1473200"/>
              <a:gd name="connsiteX63" fmla="*/ 768350 w 1143000"/>
              <a:gd name="connsiteY63" fmla="*/ 577850 h 1473200"/>
              <a:gd name="connsiteX64" fmla="*/ 768350 w 1143000"/>
              <a:gd name="connsiteY64" fmla="*/ 577850 h 1473200"/>
              <a:gd name="connsiteX65" fmla="*/ 800100 w 1143000"/>
              <a:gd name="connsiteY65" fmla="*/ 546100 h 1473200"/>
              <a:gd name="connsiteX66" fmla="*/ 800100 w 1143000"/>
              <a:gd name="connsiteY66" fmla="*/ 476250 h 1473200"/>
              <a:gd name="connsiteX67" fmla="*/ 800100 w 1143000"/>
              <a:gd name="connsiteY67" fmla="*/ 381000 h 1473200"/>
              <a:gd name="connsiteX68" fmla="*/ 800100 w 1143000"/>
              <a:gd name="connsiteY68" fmla="*/ 381000 h 1473200"/>
              <a:gd name="connsiteX69" fmla="*/ 895350 w 1143000"/>
              <a:gd name="connsiteY69" fmla="*/ 323850 h 1473200"/>
              <a:gd name="connsiteX70" fmla="*/ 895350 w 1143000"/>
              <a:gd name="connsiteY70" fmla="*/ 241300 h 1473200"/>
              <a:gd name="connsiteX71" fmla="*/ 895350 w 1143000"/>
              <a:gd name="connsiteY71" fmla="*/ 241300 h 1473200"/>
              <a:gd name="connsiteX72" fmla="*/ 838200 w 1143000"/>
              <a:gd name="connsiteY72" fmla="*/ 184150 h 1473200"/>
              <a:gd name="connsiteX73" fmla="*/ 838200 w 1143000"/>
              <a:gd name="connsiteY73" fmla="*/ 184150 h 1473200"/>
              <a:gd name="connsiteX74" fmla="*/ 838200 w 1143000"/>
              <a:gd name="connsiteY74" fmla="*/ 184150 h 1473200"/>
              <a:gd name="connsiteX75" fmla="*/ 774700 w 1143000"/>
              <a:gd name="connsiteY75" fmla="*/ 133350 h 1473200"/>
              <a:gd name="connsiteX76" fmla="*/ 723900 w 1143000"/>
              <a:gd name="connsiteY76" fmla="*/ 31750 h 1473200"/>
              <a:gd name="connsiteX77" fmla="*/ 692150 w 1143000"/>
              <a:gd name="connsiteY77" fmla="*/ 12700 h 1473200"/>
              <a:gd name="connsiteX78" fmla="*/ 647700 w 1143000"/>
              <a:gd name="connsiteY78" fmla="*/ 63500 h 1473200"/>
              <a:gd name="connsiteX79" fmla="*/ 647700 w 1143000"/>
              <a:gd name="connsiteY79" fmla="*/ 63500 h 1473200"/>
              <a:gd name="connsiteX80" fmla="*/ 647700 w 1143000"/>
              <a:gd name="connsiteY80" fmla="*/ 63500 h 1473200"/>
              <a:gd name="connsiteX81" fmla="*/ 596900 w 1143000"/>
              <a:gd name="connsiteY81" fmla="*/ 50800 h 1473200"/>
              <a:gd name="connsiteX82" fmla="*/ 596900 w 1143000"/>
              <a:gd name="connsiteY82" fmla="*/ 50800 h 1473200"/>
              <a:gd name="connsiteX83" fmla="*/ 514350 w 1143000"/>
              <a:gd name="connsiteY83" fmla="*/ 50800 h 1473200"/>
              <a:gd name="connsiteX84" fmla="*/ 514350 w 1143000"/>
              <a:gd name="connsiteY84" fmla="*/ 50800 h 1473200"/>
              <a:gd name="connsiteX85" fmla="*/ 425450 w 1143000"/>
              <a:gd name="connsiteY85" fmla="*/ 0 h 1473200"/>
              <a:gd name="connsiteX86" fmla="*/ 342900 w 1143000"/>
              <a:gd name="connsiteY86" fmla="*/ 31750 h 1473200"/>
              <a:gd name="connsiteX87" fmla="*/ 342900 w 1143000"/>
              <a:gd name="connsiteY87" fmla="*/ 31750 h 1473200"/>
              <a:gd name="connsiteX88" fmla="*/ 285750 w 1143000"/>
              <a:gd name="connsiteY88" fmla="*/ 31750 h 1473200"/>
              <a:gd name="connsiteX89" fmla="*/ 222250 w 1143000"/>
              <a:gd name="connsiteY89" fmla="*/ 88900 h 147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43000" h="1473200">
                <a:moveTo>
                  <a:pt x="222250" y="88900"/>
                </a:moveTo>
                <a:lnTo>
                  <a:pt x="222250" y="165100"/>
                </a:lnTo>
                <a:lnTo>
                  <a:pt x="152400" y="165100"/>
                </a:lnTo>
                <a:lnTo>
                  <a:pt x="95250" y="247650"/>
                </a:lnTo>
                <a:lnTo>
                  <a:pt x="127000" y="298450"/>
                </a:lnTo>
                <a:lnTo>
                  <a:pt x="215900" y="406400"/>
                </a:lnTo>
                <a:lnTo>
                  <a:pt x="241300" y="539750"/>
                </a:lnTo>
                <a:lnTo>
                  <a:pt x="228600" y="590550"/>
                </a:lnTo>
                <a:lnTo>
                  <a:pt x="139700" y="660400"/>
                </a:lnTo>
                <a:lnTo>
                  <a:pt x="158750" y="704850"/>
                </a:lnTo>
                <a:lnTo>
                  <a:pt x="228600" y="762000"/>
                </a:lnTo>
                <a:lnTo>
                  <a:pt x="190500" y="812800"/>
                </a:lnTo>
                <a:lnTo>
                  <a:pt x="190500" y="869950"/>
                </a:lnTo>
                <a:lnTo>
                  <a:pt x="76200" y="1028700"/>
                </a:lnTo>
                <a:lnTo>
                  <a:pt x="44450" y="1098550"/>
                </a:lnTo>
                <a:lnTo>
                  <a:pt x="44450" y="1098550"/>
                </a:lnTo>
                <a:lnTo>
                  <a:pt x="0" y="1155700"/>
                </a:lnTo>
                <a:lnTo>
                  <a:pt x="6350" y="1200150"/>
                </a:lnTo>
                <a:lnTo>
                  <a:pt x="6350" y="1200150"/>
                </a:lnTo>
                <a:lnTo>
                  <a:pt x="0" y="1301750"/>
                </a:lnTo>
                <a:lnTo>
                  <a:pt x="12700" y="1365250"/>
                </a:lnTo>
                <a:lnTo>
                  <a:pt x="25400" y="1435100"/>
                </a:lnTo>
                <a:lnTo>
                  <a:pt x="31750" y="1473200"/>
                </a:lnTo>
                <a:lnTo>
                  <a:pt x="69850" y="1441450"/>
                </a:lnTo>
                <a:lnTo>
                  <a:pt x="152400" y="1447800"/>
                </a:lnTo>
                <a:lnTo>
                  <a:pt x="152400" y="1447800"/>
                </a:lnTo>
                <a:lnTo>
                  <a:pt x="241300" y="1352550"/>
                </a:lnTo>
                <a:lnTo>
                  <a:pt x="254000" y="1308100"/>
                </a:lnTo>
                <a:lnTo>
                  <a:pt x="323850" y="1238250"/>
                </a:lnTo>
                <a:lnTo>
                  <a:pt x="323850" y="1295400"/>
                </a:lnTo>
                <a:lnTo>
                  <a:pt x="374650" y="1301750"/>
                </a:lnTo>
                <a:lnTo>
                  <a:pt x="425450" y="1447800"/>
                </a:lnTo>
                <a:lnTo>
                  <a:pt x="488950" y="1282700"/>
                </a:lnTo>
                <a:lnTo>
                  <a:pt x="527050" y="1289050"/>
                </a:lnTo>
                <a:lnTo>
                  <a:pt x="527050" y="1289050"/>
                </a:lnTo>
                <a:lnTo>
                  <a:pt x="603250" y="1257300"/>
                </a:lnTo>
                <a:lnTo>
                  <a:pt x="603250" y="1257300"/>
                </a:lnTo>
                <a:lnTo>
                  <a:pt x="603250" y="1257300"/>
                </a:lnTo>
                <a:lnTo>
                  <a:pt x="660400" y="1320800"/>
                </a:lnTo>
                <a:lnTo>
                  <a:pt x="717550" y="1320800"/>
                </a:lnTo>
                <a:lnTo>
                  <a:pt x="717550" y="1320800"/>
                </a:lnTo>
                <a:lnTo>
                  <a:pt x="717550" y="1320800"/>
                </a:lnTo>
                <a:lnTo>
                  <a:pt x="762000" y="1282700"/>
                </a:lnTo>
                <a:lnTo>
                  <a:pt x="812800" y="1327150"/>
                </a:lnTo>
                <a:lnTo>
                  <a:pt x="838200" y="1365250"/>
                </a:lnTo>
                <a:lnTo>
                  <a:pt x="889000" y="1308100"/>
                </a:lnTo>
                <a:lnTo>
                  <a:pt x="958850" y="1289050"/>
                </a:lnTo>
                <a:lnTo>
                  <a:pt x="1016000" y="1276350"/>
                </a:lnTo>
                <a:lnTo>
                  <a:pt x="1066800" y="1187450"/>
                </a:lnTo>
                <a:lnTo>
                  <a:pt x="1104900" y="1098550"/>
                </a:lnTo>
                <a:lnTo>
                  <a:pt x="1143000" y="1047750"/>
                </a:lnTo>
                <a:lnTo>
                  <a:pt x="1092200" y="1009650"/>
                </a:lnTo>
                <a:lnTo>
                  <a:pt x="1079500" y="958850"/>
                </a:lnTo>
                <a:lnTo>
                  <a:pt x="996950" y="939800"/>
                </a:lnTo>
                <a:lnTo>
                  <a:pt x="939800" y="958850"/>
                </a:lnTo>
                <a:lnTo>
                  <a:pt x="889000" y="958850"/>
                </a:lnTo>
                <a:lnTo>
                  <a:pt x="889000" y="958850"/>
                </a:lnTo>
                <a:lnTo>
                  <a:pt x="825500" y="946150"/>
                </a:lnTo>
                <a:lnTo>
                  <a:pt x="869950" y="882650"/>
                </a:lnTo>
                <a:lnTo>
                  <a:pt x="869950" y="882650"/>
                </a:lnTo>
                <a:lnTo>
                  <a:pt x="876300" y="800100"/>
                </a:lnTo>
                <a:lnTo>
                  <a:pt x="831850" y="755650"/>
                </a:lnTo>
                <a:lnTo>
                  <a:pt x="768350" y="666750"/>
                </a:lnTo>
                <a:lnTo>
                  <a:pt x="768350" y="577850"/>
                </a:lnTo>
                <a:lnTo>
                  <a:pt x="768350" y="577850"/>
                </a:lnTo>
                <a:lnTo>
                  <a:pt x="800100" y="546100"/>
                </a:lnTo>
                <a:lnTo>
                  <a:pt x="800100" y="476250"/>
                </a:lnTo>
                <a:lnTo>
                  <a:pt x="800100" y="381000"/>
                </a:lnTo>
                <a:lnTo>
                  <a:pt x="800100" y="381000"/>
                </a:lnTo>
                <a:lnTo>
                  <a:pt x="895350" y="323850"/>
                </a:lnTo>
                <a:lnTo>
                  <a:pt x="895350" y="241300"/>
                </a:lnTo>
                <a:lnTo>
                  <a:pt x="895350" y="241300"/>
                </a:lnTo>
                <a:lnTo>
                  <a:pt x="838200" y="184150"/>
                </a:lnTo>
                <a:lnTo>
                  <a:pt x="838200" y="184150"/>
                </a:lnTo>
                <a:lnTo>
                  <a:pt x="838200" y="184150"/>
                </a:lnTo>
                <a:lnTo>
                  <a:pt x="774700" y="133350"/>
                </a:lnTo>
                <a:lnTo>
                  <a:pt x="723900" y="31750"/>
                </a:lnTo>
                <a:lnTo>
                  <a:pt x="692150" y="12700"/>
                </a:lnTo>
                <a:lnTo>
                  <a:pt x="647700" y="63500"/>
                </a:lnTo>
                <a:lnTo>
                  <a:pt x="647700" y="63500"/>
                </a:lnTo>
                <a:lnTo>
                  <a:pt x="647700" y="63500"/>
                </a:lnTo>
                <a:lnTo>
                  <a:pt x="596900" y="50800"/>
                </a:lnTo>
                <a:lnTo>
                  <a:pt x="596900" y="50800"/>
                </a:lnTo>
                <a:lnTo>
                  <a:pt x="514350" y="50800"/>
                </a:lnTo>
                <a:lnTo>
                  <a:pt x="514350" y="50800"/>
                </a:lnTo>
                <a:lnTo>
                  <a:pt x="425450" y="0"/>
                </a:lnTo>
                <a:lnTo>
                  <a:pt x="342900" y="31750"/>
                </a:lnTo>
                <a:lnTo>
                  <a:pt x="342900" y="31750"/>
                </a:lnTo>
                <a:lnTo>
                  <a:pt x="285750" y="31750"/>
                </a:lnTo>
                <a:lnTo>
                  <a:pt x="222250" y="88900"/>
                </a:lnTo>
                <a:close/>
              </a:path>
            </a:pathLst>
          </a:custGeom>
          <a:noFill/>
          <a:ln w="19050">
            <a:solidFill>
              <a:schemeClr val="tx2">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Espace réservé du pied de page 1"/>
          <p:cNvSpPr>
            <a:spLocks noGrp="1"/>
          </p:cNvSpPr>
          <p:nvPr>
            <p:ph type="ftr" sz="quarter" idx="11"/>
          </p:nvPr>
        </p:nvSpPr>
        <p:spPr/>
        <p:txBody>
          <a:bodyPr/>
          <a:lstStyle/>
          <a:p>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val="932500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209800" y="1"/>
            <a:ext cx="7772400" cy="1041399"/>
          </a:xfrm>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800" dirty="0"/>
              <a:t>La mortalité CV prématurée est inégale entre les régions françaises  </a:t>
            </a:r>
          </a:p>
        </p:txBody>
      </p:sp>
      <p:pic>
        <p:nvPicPr>
          <p:cNvPr id="89091" name="Picture 3"/>
          <p:cNvPicPr>
            <a:picLocks noChangeAspect="1" noChangeArrowheads="1"/>
          </p:cNvPicPr>
          <p:nvPr/>
        </p:nvPicPr>
        <p:blipFill>
          <a:blip r:embed="rId2" cstate="print"/>
          <a:srcRect/>
          <a:stretch>
            <a:fillRect/>
          </a:stretch>
        </p:blipFill>
        <p:spPr bwMode="auto">
          <a:xfrm>
            <a:off x="1752600" y="1320800"/>
            <a:ext cx="8915400" cy="5628640"/>
          </a:xfrm>
          <a:prstGeom prst="rect">
            <a:avLst/>
          </a:prstGeom>
          <a:noFill/>
          <a:ln w="9525">
            <a:noFill/>
            <a:miter lim="800000"/>
            <a:headEnd/>
            <a:tailEnd/>
          </a:ln>
          <a:effectLst/>
        </p:spPr>
      </p:pic>
      <p:sp>
        <p:nvSpPr>
          <p:cNvPr id="2" name="Espace réservé du pied de page 1"/>
          <p:cNvSpPr>
            <a:spLocks noGrp="1"/>
          </p:cNvSpPr>
          <p:nvPr>
            <p:ph type="ftr" sz="quarter" idx="11"/>
          </p:nvPr>
        </p:nvSpPr>
        <p:spPr/>
        <p:txBody>
          <a:bodyPr/>
          <a:lstStyle/>
          <a:p>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val="16817707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1"/>
          <p:cNvSpPr>
            <a:spLocks noGrp="1"/>
          </p:cNvSpPr>
          <p:nvPr>
            <p:ph type="title"/>
          </p:nvPr>
        </p:nvSpPr>
        <p:spPr>
          <a:xfrm>
            <a:off x="1847850" y="1"/>
            <a:ext cx="7189470" cy="1173479"/>
          </a:xfrm>
        </p:spPr>
        <p:style>
          <a:lnRef idx="2">
            <a:schemeClr val="accent1"/>
          </a:lnRef>
          <a:fillRef idx="1">
            <a:schemeClr val="lt1"/>
          </a:fillRef>
          <a:effectRef idx="0">
            <a:schemeClr val="accent1"/>
          </a:effectRef>
          <a:fontRef idx="minor">
            <a:schemeClr val="dk1"/>
          </a:fontRef>
        </p:style>
        <p:txBody>
          <a:bodyPr/>
          <a:lstStyle/>
          <a:p>
            <a:pPr algn="ctr"/>
            <a:r>
              <a:rPr lang="fr-FR" sz="2200" b="1" dirty="0">
                <a:ea typeface="MS PGothic" pitchFamily="34" charset="-128"/>
              </a:rPr>
              <a:t>Etat de santé : les classes 3, 7 et 8 de surmortalité</a:t>
            </a:r>
            <a:br>
              <a:rPr lang="fr-FR" sz="2200" b="1" dirty="0">
                <a:ea typeface="MS PGothic" pitchFamily="34" charset="-128"/>
              </a:rPr>
            </a:br>
            <a:r>
              <a:rPr lang="fr-FR" sz="2200" b="1" dirty="0">
                <a:ea typeface="MS PGothic" pitchFamily="34" charset="-128"/>
              </a:rPr>
              <a:t> Analyse cantonale sur 35 indicateurs (ACP 2002)</a:t>
            </a:r>
          </a:p>
        </p:txBody>
      </p:sp>
      <p:pic>
        <p:nvPicPr>
          <p:cNvPr id="10243" name="Picture 2"/>
          <p:cNvPicPr>
            <a:picLocks noGrp="1" noChangeAspect="1" noChangeArrowheads="1"/>
          </p:cNvPicPr>
          <p:nvPr>
            <p:ph idx="1"/>
          </p:nvPr>
        </p:nvPicPr>
        <p:blipFill>
          <a:blip r:embed="rId3" cstate="print"/>
          <a:srcRect l="19221" t="11667" r="14528" b="4167"/>
          <a:stretch>
            <a:fillRect/>
          </a:stretch>
        </p:blipFill>
        <p:spPr>
          <a:xfrm>
            <a:off x="5519738" y="1608139"/>
            <a:ext cx="5148262" cy="4840287"/>
          </a:xfrm>
        </p:spPr>
      </p:pic>
      <p:sp>
        <p:nvSpPr>
          <p:cNvPr id="7" name="Rectangle 6"/>
          <p:cNvSpPr/>
          <p:nvPr/>
        </p:nvSpPr>
        <p:spPr>
          <a:xfrm>
            <a:off x="5408613" y="6184900"/>
            <a:ext cx="20701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grpSp>
        <p:nvGrpSpPr>
          <p:cNvPr id="2" name="Groupe 10"/>
          <p:cNvGrpSpPr>
            <a:grpSpLocks/>
          </p:cNvGrpSpPr>
          <p:nvPr/>
        </p:nvGrpSpPr>
        <p:grpSpPr bwMode="auto">
          <a:xfrm>
            <a:off x="1703388" y="1989138"/>
            <a:ext cx="4392612" cy="4868862"/>
            <a:chOff x="142844" y="1643050"/>
            <a:chExt cx="5202046" cy="3491148"/>
          </a:xfrm>
        </p:grpSpPr>
        <p:pic>
          <p:nvPicPr>
            <p:cNvPr id="10248" name="Picture 5"/>
            <p:cNvPicPr>
              <a:picLocks noChangeAspect="1" noChangeArrowheads="1"/>
            </p:cNvPicPr>
            <p:nvPr/>
          </p:nvPicPr>
          <p:blipFill>
            <a:blip r:embed="rId4" cstate="print"/>
            <a:srcRect/>
            <a:stretch>
              <a:fillRect/>
            </a:stretch>
          </p:blipFill>
          <p:spPr bwMode="auto">
            <a:xfrm>
              <a:off x="163290" y="3346673"/>
              <a:ext cx="5181600" cy="1787525"/>
            </a:xfrm>
            <a:prstGeom prst="rect">
              <a:avLst/>
            </a:prstGeom>
            <a:noFill/>
            <a:ln w="9525">
              <a:noFill/>
              <a:miter lim="800000"/>
              <a:headEnd/>
              <a:tailEnd/>
            </a:ln>
          </p:spPr>
        </p:pic>
        <p:pic>
          <p:nvPicPr>
            <p:cNvPr id="10249" name="Picture 4"/>
            <p:cNvPicPr>
              <a:picLocks noChangeAspect="1" noChangeArrowheads="1"/>
            </p:cNvPicPr>
            <p:nvPr/>
          </p:nvPicPr>
          <p:blipFill>
            <a:blip r:embed="rId5" cstate="print"/>
            <a:srcRect r="8138"/>
            <a:stretch>
              <a:fillRect/>
            </a:stretch>
          </p:blipFill>
          <p:spPr bwMode="auto">
            <a:xfrm>
              <a:off x="142844" y="1643050"/>
              <a:ext cx="4689475" cy="1728787"/>
            </a:xfrm>
            <a:prstGeom prst="rect">
              <a:avLst/>
            </a:prstGeom>
            <a:noFill/>
            <a:ln w="9525">
              <a:noFill/>
              <a:miter lim="800000"/>
              <a:headEnd/>
              <a:tailEnd/>
            </a:ln>
          </p:spPr>
        </p:pic>
      </p:grpSp>
      <p:sp>
        <p:nvSpPr>
          <p:cNvPr id="50182" name="Espace réservé du numéro de diapositive 3"/>
          <p:cNvSpPr>
            <a:spLocks noGrp="1"/>
          </p:cNvSpPr>
          <p:nvPr>
            <p:ph type="sldNum" sz="quarter" idx="12"/>
          </p:nvPr>
        </p:nvSpPr>
        <p:spPr>
          <a:xfrm>
            <a:off x="4648200" y="6248400"/>
            <a:ext cx="2895600" cy="457200"/>
          </a:xfrm>
        </p:spPr>
        <p:txBody>
          <a:bodyPr/>
          <a:lstStyle/>
          <a:p>
            <a:pPr algn="ctr">
              <a:defRPr/>
            </a:pPr>
            <a:fld id="{4C7A3994-CEFA-48D2-9ED7-B4A3C7965728}" type="slidenum">
              <a:rPr lang="en-US" smtClean="0">
                <a:latin typeface="Arial" pitchFamily="34" charset="0"/>
                <a:cs typeface="Arial" pitchFamily="34" charset="0"/>
              </a:rPr>
              <a:pPr algn="ctr">
                <a:defRPr/>
              </a:pPr>
              <a:t>12</a:t>
            </a:fld>
            <a:endParaRPr lang="en-US">
              <a:latin typeface="Arial" pitchFamily="34" charset="0"/>
              <a:cs typeface="Arial" pitchFamily="34" charset="0"/>
            </a:endParaRPr>
          </a:p>
        </p:txBody>
      </p:sp>
      <p:sp>
        <p:nvSpPr>
          <p:cNvPr id="9" name="Forme libre 8"/>
          <p:cNvSpPr>
            <a:spLocks noChangeAspect="1"/>
          </p:cNvSpPr>
          <p:nvPr/>
        </p:nvSpPr>
        <p:spPr bwMode="auto">
          <a:xfrm>
            <a:off x="2660651" y="1949450"/>
            <a:ext cx="492125" cy="476250"/>
          </a:xfrm>
          <a:custGeom>
            <a:avLst/>
            <a:gdLst>
              <a:gd name="connsiteX0" fmla="*/ 1361606 w 5506386"/>
              <a:gd name="connsiteY0" fmla="*/ 2623278 h 5546360"/>
              <a:gd name="connsiteX1" fmla="*/ 1361606 w 5506386"/>
              <a:gd name="connsiteY1" fmla="*/ 2488367 h 5546360"/>
              <a:gd name="connsiteX2" fmla="*/ 1346616 w 5506386"/>
              <a:gd name="connsiteY2" fmla="*/ 2428406 h 5546360"/>
              <a:gd name="connsiteX3" fmla="*/ 1421567 w 5506386"/>
              <a:gd name="connsiteY3" fmla="*/ 2368445 h 5546360"/>
              <a:gd name="connsiteX4" fmla="*/ 1391587 w 5506386"/>
              <a:gd name="connsiteY4" fmla="*/ 2293495 h 5546360"/>
              <a:gd name="connsiteX5" fmla="*/ 1496518 w 5506386"/>
              <a:gd name="connsiteY5" fmla="*/ 2113613 h 5546360"/>
              <a:gd name="connsiteX6" fmla="*/ 1721370 w 5506386"/>
              <a:gd name="connsiteY6" fmla="*/ 1663908 h 5546360"/>
              <a:gd name="connsiteX7" fmla="*/ 1646419 w 5506386"/>
              <a:gd name="connsiteY7" fmla="*/ 1603947 h 5546360"/>
              <a:gd name="connsiteX8" fmla="*/ 1781331 w 5506386"/>
              <a:gd name="connsiteY8" fmla="*/ 1409075 h 5546360"/>
              <a:gd name="connsiteX9" fmla="*/ 1676400 w 5506386"/>
              <a:gd name="connsiteY9" fmla="*/ 1304144 h 5546360"/>
              <a:gd name="connsiteX10" fmla="*/ 1676400 w 5506386"/>
              <a:gd name="connsiteY10" fmla="*/ 1004341 h 5546360"/>
              <a:gd name="connsiteX11" fmla="*/ 1586459 w 5506386"/>
              <a:gd name="connsiteY11" fmla="*/ 929390 h 5546360"/>
              <a:gd name="connsiteX12" fmla="*/ 1691390 w 5506386"/>
              <a:gd name="connsiteY12" fmla="*/ 824459 h 5546360"/>
              <a:gd name="connsiteX13" fmla="*/ 1901252 w 5506386"/>
              <a:gd name="connsiteY13" fmla="*/ 959370 h 5546360"/>
              <a:gd name="connsiteX14" fmla="*/ 2021173 w 5506386"/>
              <a:gd name="connsiteY14" fmla="*/ 944380 h 5546360"/>
              <a:gd name="connsiteX15" fmla="*/ 2171075 w 5506386"/>
              <a:gd name="connsiteY15" fmla="*/ 1004341 h 5546360"/>
              <a:gd name="connsiteX16" fmla="*/ 2440898 w 5506386"/>
              <a:gd name="connsiteY16" fmla="*/ 764498 h 5546360"/>
              <a:gd name="connsiteX17" fmla="*/ 2620780 w 5506386"/>
              <a:gd name="connsiteY17" fmla="*/ 764498 h 5546360"/>
              <a:gd name="connsiteX18" fmla="*/ 2605790 w 5506386"/>
              <a:gd name="connsiteY18" fmla="*/ 599606 h 5546360"/>
              <a:gd name="connsiteX19" fmla="*/ 2770682 w 5506386"/>
              <a:gd name="connsiteY19" fmla="*/ 539645 h 5546360"/>
              <a:gd name="connsiteX20" fmla="*/ 2785672 w 5506386"/>
              <a:gd name="connsiteY20" fmla="*/ 284813 h 5546360"/>
              <a:gd name="connsiteX21" fmla="*/ 2650760 w 5506386"/>
              <a:gd name="connsiteY21" fmla="*/ 149901 h 5546360"/>
              <a:gd name="connsiteX22" fmla="*/ 2695731 w 5506386"/>
              <a:gd name="connsiteY22" fmla="*/ 29980 h 5546360"/>
              <a:gd name="connsiteX23" fmla="*/ 3145436 w 5506386"/>
              <a:gd name="connsiteY23" fmla="*/ 329783 h 5546360"/>
              <a:gd name="connsiteX24" fmla="*/ 3205396 w 5506386"/>
              <a:gd name="connsiteY24" fmla="*/ 389744 h 5546360"/>
              <a:gd name="connsiteX25" fmla="*/ 3355298 w 5506386"/>
              <a:gd name="connsiteY25" fmla="*/ 344773 h 5546360"/>
              <a:gd name="connsiteX26" fmla="*/ 3400269 w 5506386"/>
              <a:gd name="connsiteY26" fmla="*/ 449705 h 5546360"/>
              <a:gd name="connsiteX27" fmla="*/ 3610131 w 5506386"/>
              <a:gd name="connsiteY27" fmla="*/ 629586 h 5546360"/>
              <a:gd name="connsiteX28" fmla="*/ 3565160 w 5506386"/>
              <a:gd name="connsiteY28" fmla="*/ 494675 h 5546360"/>
              <a:gd name="connsiteX29" fmla="*/ 3640111 w 5506386"/>
              <a:gd name="connsiteY29" fmla="*/ 464695 h 5546360"/>
              <a:gd name="connsiteX30" fmla="*/ 3849973 w 5506386"/>
              <a:gd name="connsiteY30" fmla="*/ 644577 h 5546360"/>
              <a:gd name="connsiteX31" fmla="*/ 3849973 w 5506386"/>
              <a:gd name="connsiteY31" fmla="*/ 764498 h 5546360"/>
              <a:gd name="connsiteX32" fmla="*/ 3954905 w 5506386"/>
              <a:gd name="connsiteY32" fmla="*/ 914400 h 5546360"/>
              <a:gd name="connsiteX33" fmla="*/ 3954905 w 5506386"/>
              <a:gd name="connsiteY33" fmla="*/ 1034321 h 5546360"/>
              <a:gd name="connsiteX34" fmla="*/ 3745042 w 5506386"/>
              <a:gd name="connsiteY34" fmla="*/ 1064301 h 5546360"/>
              <a:gd name="connsiteX35" fmla="*/ 3625121 w 5506386"/>
              <a:gd name="connsiteY35" fmla="*/ 1154242 h 5546360"/>
              <a:gd name="connsiteX36" fmla="*/ 3625121 w 5506386"/>
              <a:gd name="connsiteY36" fmla="*/ 1244183 h 5546360"/>
              <a:gd name="connsiteX37" fmla="*/ 3625121 w 5506386"/>
              <a:gd name="connsiteY37" fmla="*/ 1439055 h 5546360"/>
              <a:gd name="connsiteX38" fmla="*/ 3790013 w 5506386"/>
              <a:gd name="connsiteY38" fmla="*/ 1394085 h 5546360"/>
              <a:gd name="connsiteX39" fmla="*/ 3849973 w 5506386"/>
              <a:gd name="connsiteY39" fmla="*/ 1424065 h 5546360"/>
              <a:gd name="connsiteX40" fmla="*/ 3954905 w 5506386"/>
              <a:gd name="connsiteY40" fmla="*/ 1424065 h 5546360"/>
              <a:gd name="connsiteX41" fmla="*/ 4074826 w 5506386"/>
              <a:gd name="connsiteY41" fmla="*/ 1558977 h 5546360"/>
              <a:gd name="connsiteX42" fmla="*/ 4119796 w 5506386"/>
              <a:gd name="connsiteY42" fmla="*/ 1499016 h 5546360"/>
              <a:gd name="connsiteX43" fmla="*/ 4284688 w 5506386"/>
              <a:gd name="connsiteY43" fmla="*/ 1648918 h 5546360"/>
              <a:gd name="connsiteX44" fmla="*/ 4539521 w 5506386"/>
              <a:gd name="connsiteY44" fmla="*/ 1514006 h 5546360"/>
              <a:gd name="connsiteX45" fmla="*/ 4704413 w 5506386"/>
              <a:gd name="connsiteY45" fmla="*/ 1543986 h 5546360"/>
              <a:gd name="connsiteX46" fmla="*/ 4614472 w 5506386"/>
              <a:gd name="connsiteY46" fmla="*/ 1648918 h 5546360"/>
              <a:gd name="connsiteX47" fmla="*/ 4854314 w 5506386"/>
              <a:gd name="connsiteY47" fmla="*/ 2008682 h 5546360"/>
              <a:gd name="connsiteX48" fmla="*/ 4764373 w 5506386"/>
              <a:gd name="connsiteY48" fmla="*/ 2218544 h 5546360"/>
              <a:gd name="connsiteX49" fmla="*/ 4629462 w 5506386"/>
              <a:gd name="connsiteY49" fmla="*/ 2323475 h 5546360"/>
              <a:gd name="connsiteX50" fmla="*/ 4689423 w 5506386"/>
              <a:gd name="connsiteY50" fmla="*/ 2593298 h 5546360"/>
              <a:gd name="connsiteX51" fmla="*/ 5378970 w 5506386"/>
              <a:gd name="connsiteY51" fmla="*/ 2953062 h 5546360"/>
              <a:gd name="connsiteX52" fmla="*/ 5453921 w 5506386"/>
              <a:gd name="connsiteY52" fmla="*/ 3028013 h 5546360"/>
              <a:gd name="connsiteX53" fmla="*/ 5348990 w 5506386"/>
              <a:gd name="connsiteY53" fmla="*/ 3117954 h 5546360"/>
              <a:gd name="connsiteX54" fmla="*/ 5304019 w 5506386"/>
              <a:gd name="connsiteY54" fmla="*/ 3057993 h 5546360"/>
              <a:gd name="connsiteX55" fmla="*/ 5124137 w 5506386"/>
              <a:gd name="connsiteY55" fmla="*/ 3297836 h 5546360"/>
              <a:gd name="connsiteX56" fmla="*/ 5259049 w 5506386"/>
              <a:gd name="connsiteY56" fmla="*/ 3507698 h 5546360"/>
              <a:gd name="connsiteX57" fmla="*/ 5139128 w 5506386"/>
              <a:gd name="connsiteY57" fmla="*/ 3642609 h 5546360"/>
              <a:gd name="connsiteX58" fmla="*/ 5064177 w 5506386"/>
              <a:gd name="connsiteY58" fmla="*/ 3627619 h 5546360"/>
              <a:gd name="connsiteX59" fmla="*/ 4944255 w 5506386"/>
              <a:gd name="connsiteY59" fmla="*/ 3507698 h 5546360"/>
              <a:gd name="connsiteX60" fmla="*/ 4869305 w 5506386"/>
              <a:gd name="connsiteY60" fmla="*/ 3312826 h 5546360"/>
              <a:gd name="connsiteX61" fmla="*/ 4734393 w 5506386"/>
              <a:gd name="connsiteY61" fmla="*/ 3252865 h 5546360"/>
              <a:gd name="connsiteX62" fmla="*/ 4659442 w 5506386"/>
              <a:gd name="connsiteY62" fmla="*/ 3267855 h 5546360"/>
              <a:gd name="connsiteX63" fmla="*/ 4659442 w 5506386"/>
              <a:gd name="connsiteY63" fmla="*/ 3522688 h 5546360"/>
              <a:gd name="connsiteX64" fmla="*/ 4509541 w 5506386"/>
              <a:gd name="connsiteY64" fmla="*/ 3522688 h 5546360"/>
              <a:gd name="connsiteX65" fmla="*/ 4239718 w 5506386"/>
              <a:gd name="connsiteY65" fmla="*/ 3822491 h 5546360"/>
              <a:gd name="connsiteX66" fmla="*/ 4299678 w 5506386"/>
              <a:gd name="connsiteY66" fmla="*/ 3852472 h 5546360"/>
              <a:gd name="connsiteX67" fmla="*/ 4299678 w 5506386"/>
              <a:gd name="connsiteY67" fmla="*/ 4002373 h 5546360"/>
              <a:gd name="connsiteX68" fmla="*/ 4164767 w 5506386"/>
              <a:gd name="connsiteY68" fmla="*/ 4002373 h 5546360"/>
              <a:gd name="connsiteX69" fmla="*/ 3954905 w 5506386"/>
              <a:gd name="connsiteY69" fmla="*/ 4227226 h 5546360"/>
              <a:gd name="connsiteX70" fmla="*/ 3969895 w 5506386"/>
              <a:gd name="connsiteY70" fmla="*/ 4332157 h 5546360"/>
              <a:gd name="connsiteX71" fmla="*/ 4119796 w 5506386"/>
              <a:gd name="connsiteY71" fmla="*/ 4332157 h 5546360"/>
              <a:gd name="connsiteX72" fmla="*/ 4179757 w 5506386"/>
              <a:gd name="connsiteY72" fmla="*/ 4482059 h 5546360"/>
              <a:gd name="connsiteX73" fmla="*/ 4209737 w 5506386"/>
              <a:gd name="connsiteY73" fmla="*/ 4586990 h 5546360"/>
              <a:gd name="connsiteX74" fmla="*/ 3834983 w 5506386"/>
              <a:gd name="connsiteY74" fmla="*/ 4751882 h 5546360"/>
              <a:gd name="connsiteX75" fmla="*/ 3999875 w 5506386"/>
              <a:gd name="connsiteY75" fmla="*/ 5111645 h 5546360"/>
              <a:gd name="connsiteX76" fmla="*/ 3849973 w 5506386"/>
              <a:gd name="connsiteY76" fmla="*/ 5186596 h 5546360"/>
              <a:gd name="connsiteX77" fmla="*/ 3849973 w 5506386"/>
              <a:gd name="connsiteY77" fmla="*/ 5321508 h 5546360"/>
              <a:gd name="connsiteX78" fmla="*/ 3924924 w 5506386"/>
              <a:gd name="connsiteY78" fmla="*/ 5426439 h 5546360"/>
              <a:gd name="connsiteX79" fmla="*/ 3924924 w 5506386"/>
              <a:gd name="connsiteY79" fmla="*/ 5456419 h 5546360"/>
              <a:gd name="connsiteX80" fmla="*/ 3760033 w 5506386"/>
              <a:gd name="connsiteY80" fmla="*/ 5531370 h 5546360"/>
              <a:gd name="connsiteX81" fmla="*/ 3595141 w 5506386"/>
              <a:gd name="connsiteY81" fmla="*/ 5366478 h 5546360"/>
              <a:gd name="connsiteX82" fmla="*/ 3550170 w 5506386"/>
              <a:gd name="connsiteY82" fmla="*/ 5201586 h 5546360"/>
              <a:gd name="connsiteX83" fmla="*/ 3625121 w 5506386"/>
              <a:gd name="connsiteY83" fmla="*/ 5096655 h 5546360"/>
              <a:gd name="connsiteX84" fmla="*/ 3475219 w 5506386"/>
              <a:gd name="connsiteY84" fmla="*/ 4841823 h 5546360"/>
              <a:gd name="connsiteX85" fmla="*/ 3415259 w 5506386"/>
              <a:gd name="connsiteY85" fmla="*/ 4811842 h 5546360"/>
              <a:gd name="connsiteX86" fmla="*/ 3205396 w 5506386"/>
              <a:gd name="connsiteY86" fmla="*/ 4811842 h 5546360"/>
              <a:gd name="connsiteX87" fmla="*/ 3070485 w 5506386"/>
              <a:gd name="connsiteY87" fmla="*/ 4916773 h 5546360"/>
              <a:gd name="connsiteX88" fmla="*/ 2965554 w 5506386"/>
              <a:gd name="connsiteY88" fmla="*/ 4871803 h 5546360"/>
              <a:gd name="connsiteX89" fmla="*/ 2650760 w 5506386"/>
              <a:gd name="connsiteY89" fmla="*/ 4841823 h 5546360"/>
              <a:gd name="connsiteX90" fmla="*/ 2365947 w 5506386"/>
              <a:gd name="connsiteY90" fmla="*/ 4946754 h 5546360"/>
              <a:gd name="connsiteX91" fmla="*/ 2141095 w 5506386"/>
              <a:gd name="connsiteY91" fmla="*/ 4706911 h 5546360"/>
              <a:gd name="connsiteX92" fmla="*/ 1901252 w 5506386"/>
              <a:gd name="connsiteY92" fmla="*/ 5231567 h 5546360"/>
              <a:gd name="connsiteX93" fmla="*/ 1646419 w 5506386"/>
              <a:gd name="connsiteY93" fmla="*/ 5231567 h 5546360"/>
              <a:gd name="connsiteX94" fmla="*/ 1556478 w 5506386"/>
              <a:gd name="connsiteY94" fmla="*/ 5006714 h 5546360"/>
              <a:gd name="connsiteX95" fmla="*/ 1331626 w 5506386"/>
              <a:gd name="connsiteY95" fmla="*/ 5066675 h 5546360"/>
              <a:gd name="connsiteX96" fmla="*/ 1121764 w 5506386"/>
              <a:gd name="connsiteY96" fmla="*/ 4736891 h 5546360"/>
              <a:gd name="connsiteX97" fmla="*/ 1241685 w 5506386"/>
              <a:gd name="connsiteY97" fmla="*/ 4392118 h 5546360"/>
              <a:gd name="connsiteX98" fmla="*/ 1316636 w 5506386"/>
              <a:gd name="connsiteY98" fmla="*/ 4092314 h 5546360"/>
              <a:gd name="connsiteX99" fmla="*/ 1181724 w 5506386"/>
              <a:gd name="connsiteY99" fmla="*/ 4122295 h 5546360"/>
              <a:gd name="connsiteX100" fmla="*/ 911901 w 5506386"/>
              <a:gd name="connsiteY100" fmla="*/ 3732550 h 5546360"/>
              <a:gd name="connsiteX101" fmla="*/ 762000 w 5506386"/>
              <a:gd name="connsiteY101" fmla="*/ 3837482 h 5546360"/>
              <a:gd name="connsiteX102" fmla="*/ 492177 w 5506386"/>
              <a:gd name="connsiteY102" fmla="*/ 3867462 h 5546360"/>
              <a:gd name="connsiteX103" fmla="*/ 222354 w 5506386"/>
              <a:gd name="connsiteY103" fmla="*/ 3837482 h 5546360"/>
              <a:gd name="connsiteX104" fmla="*/ 27482 w 5506386"/>
              <a:gd name="connsiteY104" fmla="*/ 3552668 h 5546360"/>
              <a:gd name="connsiteX105" fmla="*/ 57462 w 5506386"/>
              <a:gd name="connsiteY105" fmla="*/ 3447737 h 5546360"/>
              <a:gd name="connsiteX106" fmla="*/ 192373 w 5506386"/>
              <a:gd name="connsiteY106" fmla="*/ 3537678 h 5546360"/>
              <a:gd name="connsiteX107" fmla="*/ 252334 w 5506386"/>
              <a:gd name="connsiteY107" fmla="*/ 3357796 h 5546360"/>
              <a:gd name="connsiteX108" fmla="*/ 207364 w 5506386"/>
              <a:gd name="connsiteY108" fmla="*/ 3312826 h 5546360"/>
              <a:gd name="connsiteX109" fmla="*/ 267324 w 5506386"/>
              <a:gd name="connsiteY109" fmla="*/ 3192905 h 5546360"/>
              <a:gd name="connsiteX110" fmla="*/ 387246 w 5506386"/>
              <a:gd name="connsiteY110" fmla="*/ 3192905 h 5546360"/>
              <a:gd name="connsiteX111" fmla="*/ 387246 w 5506386"/>
              <a:gd name="connsiteY111" fmla="*/ 3132944 h 5546360"/>
              <a:gd name="connsiteX112" fmla="*/ 672059 w 5506386"/>
              <a:gd name="connsiteY112" fmla="*/ 2923082 h 5546360"/>
              <a:gd name="connsiteX113" fmla="*/ 776990 w 5506386"/>
              <a:gd name="connsiteY113" fmla="*/ 2938072 h 5546360"/>
              <a:gd name="connsiteX114" fmla="*/ 836951 w 5506386"/>
              <a:gd name="connsiteY114" fmla="*/ 2833141 h 5546360"/>
              <a:gd name="connsiteX115" fmla="*/ 702039 w 5506386"/>
              <a:gd name="connsiteY115" fmla="*/ 2713219 h 5546360"/>
              <a:gd name="connsiteX116" fmla="*/ 747010 w 5506386"/>
              <a:gd name="connsiteY116" fmla="*/ 2608288 h 5546360"/>
              <a:gd name="connsiteX117" fmla="*/ 747010 w 5506386"/>
              <a:gd name="connsiteY117" fmla="*/ 2428406 h 5546360"/>
              <a:gd name="connsiteX118" fmla="*/ 1046813 w 5506386"/>
              <a:gd name="connsiteY118" fmla="*/ 2458386 h 5546360"/>
              <a:gd name="connsiteX119" fmla="*/ 1151744 w 5506386"/>
              <a:gd name="connsiteY119" fmla="*/ 2548327 h 5546360"/>
              <a:gd name="connsiteX120" fmla="*/ 1196714 w 5506386"/>
              <a:gd name="connsiteY120" fmla="*/ 2518347 h 5546360"/>
              <a:gd name="connsiteX121" fmla="*/ 1271665 w 5506386"/>
              <a:gd name="connsiteY121" fmla="*/ 2638268 h 5546360"/>
              <a:gd name="connsiteX122" fmla="*/ 1361606 w 5506386"/>
              <a:gd name="connsiteY122" fmla="*/ 2623278 h 5546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5506386" h="5546360">
                <a:moveTo>
                  <a:pt x="1361606" y="2623278"/>
                </a:moveTo>
                <a:cubicBezTo>
                  <a:pt x="1376596" y="2598295"/>
                  <a:pt x="1364104" y="2520846"/>
                  <a:pt x="1361606" y="2488367"/>
                </a:cubicBezTo>
                <a:cubicBezTo>
                  <a:pt x="1359108" y="2455888"/>
                  <a:pt x="1336623" y="2448393"/>
                  <a:pt x="1346616" y="2428406"/>
                </a:cubicBezTo>
                <a:cubicBezTo>
                  <a:pt x="1356610" y="2408419"/>
                  <a:pt x="1414072" y="2390930"/>
                  <a:pt x="1421567" y="2368445"/>
                </a:cubicBezTo>
                <a:cubicBezTo>
                  <a:pt x="1429062" y="2345960"/>
                  <a:pt x="1379095" y="2335967"/>
                  <a:pt x="1391587" y="2293495"/>
                </a:cubicBezTo>
                <a:cubicBezTo>
                  <a:pt x="1404079" y="2251023"/>
                  <a:pt x="1441554" y="2218544"/>
                  <a:pt x="1496518" y="2113613"/>
                </a:cubicBezTo>
                <a:cubicBezTo>
                  <a:pt x="1551482" y="2008682"/>
                  <a:pt x="1696387" y="1748852"/>
                  <a:pt x="1721370" y="1663908"/>
                </a:cubicBezTo>
                <a:cubicBezTo>
                  <a:pt x="1746354" y="1578964"/>
                  <a:pt x="1636426" y="1646419"/>
                  <a:pt x="1646419" y="1603947"/>
                </a:cubicBezTo>
                <a:cubicBezTo>
                  <a:pt x="1656413" y="1561475"/>
                  <a:pt x="1776334" y="1459042"/>
                  <a:pt x="1781331" y="1409075"/>
                </a:cubicBezTo>
                <a:cubicBezTo>
                  <a:pt x="1786328" y="1359108"/>
                  <a:pt x="1693889" y="1371600"/>
                  <a:pt x="1676400" y="1304144"/>
                </a:cubicBezTo>
                <a:cubicBezTo>
                  <a:pt x="1658912" y="1236688"/>
                  <a:pt x="1691390" y="1066800"/>
                  <a:pt x="1676400" y="1004341"/>
                </a:cubicBezTo>
                <a:cubicBezTo>
                  <a:pt x="1661410" y="941882"/>
                  <a:pt x="1583961" y="959370"/>
                  <a:pt x="1586459" y="929390"/>
                </a:cubicBezTo>
                <a:cubicBezTo>
                  <a:pt x="1588957" y="899410"/>
                  <a:pt x="1638925" y="819462"/>
                  <a:pt x="1691390" y="824459"/>
                </a:cubicBezTo>
                <a:cubicBezTo>
                  <a:pt x="1743855" y="829456"/>
                  <a:pt x="1846288" y="939383"/>
                  <a:pt x="1901252" y="959370"/>
                </a:cubicBezTo>
                <a:cubicBezTo>
                  <a:pt x="1956216" y="979357"/>
                  <a:pt x="1976203" y="936885"/>
                  <a:pt x="2021173" y="944380"/>
                </a:cubicBezTo>
                <a:cubicBezTo>
                  <a:pt x="2066143" y="951875"/>
                  <a:pt x="2101121" y="1034321"/>
                  <a:pt x="2171075" y="1004341"/>
                </a:cubicBezTo>
                <a:cubicBezTo>
                  <a:pt x="2241029" y="974361"/>
                  <a:pt x="2365947" y="804472"/>
                  <a:pt x="2440898" y="764498"/>
                </a:cubicBezTo>
                <a:cubicBezTo>
                  <a:pt x="2515849" y="724524"/>
                  <a:pt x="2593298" y="791980"/>
                  <a:pt x="2620780" y="764498"/>
                </a:cubicBezTo>
                <a:cubicBezTo>
                  <a:pt x="2648262" y="737016"/>
                  <a:pt x="2580806" y="637081"/>
                  <a:pt x="2605790" y="599606"/>
                </a:cubicBezTo>
                <a:cubicBezTo>
                  <a:pt x="2630774" y="562131"/>
                  <a:pt x="2740702" y="592110"/>
                  <a:pt x="2770682" y="539645"/>
                </a:cubicBezTo>
                <a:cubicBezTo>
                  <a:pt x="2800662" y="487180"/>
                  <a:pt x="2805659" y="349770"/>
                  <a:pt x="2785672" y="284813"/>
                </a:cubicBezTo>
                <a:cubicBezTo>
                  <a:pt x="2765685" y="219856"/>
                  <a:pt x="2665750" y="192373"/>
                  <a:pt x="2650760" y="149901"/>
                </a:cubicBezTo>
                <a:cubicBezTo>
                  <a:pt x="2635770" y="107429"/>
                  <a:pt x="2613285" y="0"/>
                  <a:pt x="2695731" y="29980"/>
                </a:cubicBezTo>
                <a:cubicBezTo>
                  <a:pt x="2778177" y="59960"/>
                  <a:pt x="3060492" y="269822"/>
                  <a:pt x="3145436" y="329783"/>
                </a:cubicBezTo>
                <a:cubicBezTo>
                  <a:pt x="3230380" y="389744"/>
                  <a:pt x="3170419" y="387246"/>
                  <a:pt x="3205396" y="389744"/>
                </a:cubicBezTo>
                <a:cubicBezTo>
                  <a:pt x="3240373" y="392242"/>
                  <a:pt x="3322819" y="334779"/>
                  <a:pt x="3355298" y="344773"/>
                </a:cubicBezTo>
                <a:cubicBezTo>
                  <a:pt x="3387777" y="354767"/>
                  <a:pt x="3357797" y="402236"/>
                  <a:pt x="3400269" y="449705"/>
                </a:cubicBezTo>
                <a:cubicBezTo>
                  <a:pt x="3442741" y="497174"/>
                  <a:pt x="3582649" y="622091"/>
                  <a:pt x="3610131" y="629586"/>
                </a:cubicBezTo>
                <a:cubicBezTo>
                  <a:pt x="3637613" y="637081"/>
                  <a:pt x="3560163" y="522157"/>
                  <a:pt x="3565160" y="494675"/>
                </a:cubicBezTo>
                <a:cubicBezTo>
                  <a:pt x="3570157" y="467193"/>
                  <a:pt x="3592642" y="439711"/>
                  <a:pt x="3640111" y="464695"/>
                </a:cubicBezTo>
                <a:cubicBezTo>
                  <a:pt x="3687580" y="489679"/>
                  <a:pt x="3814996" y="594610"/>
                  <a:pt x="3849973" y="644577"/>
                </a:cubicBezTo>
                <a:cubicBezTo>
                  <a:pt x="3884950" y="694544"/>
                  <a:pt x="3832484" y="719528"/>
                  <a:pt x="3849973" y="764498"/>
                </a:cubicBezTo>
                <a:cubicBezTo>
                  <a:pt x="3867462" y="809468"/>
                  <a:pt x="3937416" y="869430"/>
                  <a:pt x="3954905" y="914400"/>
                </a:cubicBezTo>
                <a:cubicBezTo>
                  <a:pt x="3972394" y="959370"/>
                  <a:pt x="3989882" y="1009338"/>
                  <a:pt x="3954905" y="1034321"/>
                </a:cubicBezTo>
                <a:cubicBezTo>
                  <a:pt x="3919928" y="1059304"/>
                  <a:pt x="3800006" y="1044314"/>
                  <a:pt x="3745042" y="1064301"/>
                </a:cubicBezTo>
                <a:cubicBezTo>
                  <a:pt x="3690078" y="1084288"/>
                  <a:pt x="3645108" y="1124262"/>
                  <a:pt x="3625121" y="1154242"/>
                </a:cubicBezTo>
                <a:cubicBezTo>
                  <a:pt x="3605134" y="1184222"/>
                  <a:pt x="3625121" y="1244183"/>
                  <a:pt x="3625121" y="1244183"/>
                </a:cubicBezTo>
                <a:cubicBezTo>
                  <a:pt x="3625121" y="1291652"/>
                  <a:pt x="3597639" y="1414071"/>
                  <a:pt x="3625121" y="1439055"/>
                </a:cubicBezTo>
                <a:cubicBezTo>
                  <a:pt x="3652603" y="1464039"/>
                  <a:pt x="3752538" y="1396583"/>
                  <a:pt x="3790013" y="1394085"/>
                </a:cubicBezTo>
                <a:cubicBezTo>
                  <a:pt x="3827488" y="1391587"/>
                  <a:pt x="3822491" y="1419068"/>
                  <a:pt x="3849973" y="1424065"/>
                </a:cubicBezTo>
                <a:cubicBezTo>
                  <a:pt x="3877455" y="1429062"/>
                  <a:pt x="3917430" y="1401580"/>
                  <a:pt x="3954905" y="1424065"/>
                </a:cubicBezTo>
                <a:cubicBezTo>
                  <a:pt x="3992381" y="1446550"/>
                  <a:pt x="4047344" y="1546485"/>
                  <a:pt x="4074826" y="1558977"/>
                </a:cubicBezTo>
                <a:cubicBezTo>
                  <a:pt x="4102308" y="1571469"/>
                  <a:pt x="4084819" y="1484026"/>
                  <a:pt x="4119796" y="1499016"/>
                </a:cubicBezTo>
                <a:cubicBezTo>
                  <a:pt x="4154773" y="1514006"/>
                  <a:pt x="4214734" y="1646420"/>
                  <a:pt x="4284688" y="1648918"/>
                </a:cubicBezTo>
                <a:cubicBezTo>
                  <a:pt x="4354642" y="1651416"/>
                  <a:pt x="4469567" y="1531495"/>
                  <a:pt x="4539521" y="1514006"/>
                </a:cubicBezTo>
                <a:cubicBezTo>
                  <a:pt x="4609475" y="1496517"/>
                  <a:pt x="4691921" y="1521501"/>
                  <a:pt x="4704413" y="1543986"/>
                </a:cubicBezTo>
                <a:cubicBezTo>
                  <a:pt x="4716905" y="1566471"/>
                  <a:pt x="4589489" y="1571469"/>
                  <a:pt x="4614472" y="1648918"/>
                </a:cubicBezTo>
                <a:cubicBezTo>
                  <a:pt x="4639455" y="1726367"/>
                  <a:pt x="4829331" y="1913744"/>
                  <a:pt x="4854314" y="2008682"/>
                </a:cubicBezTo>
                <a:cubicBezTo>
                  <a:pt x="4879297" y="2103620"/>
                  <a:pt x="4801848" y="2166079"/>
                  <a:pt x="4764373" y="2218544"/>
                </a:cubicBezTo>
                <a:cubicBezTo>
                  <a:pt x="4726898" y="2271010"/>
                  <a:pt x="4641954" y="2261016"/>
                  <a:pt x="4629462" y="2323475"/>
                </a:cubicBezTo>
                <a:cubicBezTo>
                  <a:pt x="4616970" y="2385934"/>
                  <a:pt x="4564505" y="2488367"/>
                  <a:pt x="4689423" y="2593298"/>
                </a:cubicBezTo>
                <a:cubicBezTo>
                  <a:pt x="4814341" y="2698229"/>
                  <a:pt x="5251554" y="2880609"/>
                  <a:pt x="5378970" y="2953062"/>
                </a:cubicBezTo>
                <a:cubicBezTo>
                  <a:pt x="5506386" y="3025515"/>
                  <a:pt x="5458918" y="3000531"/>
                  <a:pt x="5453921" y="3028013"/>
                </a:cubicBezTo>
                <a:cubicBezTo>
                  <a:pt x="5448924" y="3055495"/>
                  <a:pt x="5373974" y="3112957"/>
                  <a:pt x="5348990" y="3117954"/>
                </a:cubicBezTo>
                <a:cubicBezTo>
                  <a:pt x="5324006" y="3122951"/>
                  <a:pt x="5341495" y="3028013"/>
                  <a:pt x="5304019" y="3057993"/>
                </a:cubicBezTo>
                <a:cubicBezTo>
                  <a:pt x="5266543" y="3087973"/>
                  <a:pt x="5131632" y="3222885"/>
                  <a:pt x="5124137" y="3297836"/>
                </a:cubicBezTo>
                <a:cubicBezTo>
                  <a:pt x="5116642" y="3372787"/>
                  <a:pt x="5256551" y="3450236"/>
                  <a:pt x="5259049" y="3507698"/>
                </a:cubicBezTo>
                <a:cubicBezTo>
                  <a:pt x="5261547" y="3565160"/>
                  <a:pt x="5171607" y="3622622"/>
                  <a:pt x="5139128" y="3642609"/>
                </a:cubicBezTo>
                <a:cubicBezTo>
                  <a:pt x="5106649" y="3662596"/>
                  <a:pt x="5096656" y="3650104"/>
                  <a:pt x="5064177" y="3627619"/>
                </a:cubicBezTo>
                <a:cubicBezTo>
                  <a:pt x="5031698" y="3605134"/>
                  <a:pt x="4976734" y="3560163"/>
                  <a:pt x="4944255" y="3507698"/>
                </a:cubicBezTo>
                <a:cubicBezTo>
                  <a:pt x="4911776" y="3455233"/>
                  <a:pt x="4904282" y="3355298"/>
                  <a:pt x="4869305" y="3312826"/>
                </a:cubicBezTo>
                <a:cubicBezTo>
                  <a:pt x="4834328" y="3270354"/>
                  <a:pt x="4769370" y="3260360"/>
                  <a:pt x="4734393" y="3252865"/>
                </a:cubicBezTo>
                <a:cubicBezTo>
                  <a:pt x="4699416" y="3245370"/>
                  <a:pt x="4671934" y="3222885"/>
                  <a:pt x="4659442" y="3267855"/>
                </a:cubicBezTo>
                <a:cubicBezTo>
                  <a:pt x="4646950" y="3312826"/>
                  <a:pt x="4684426" y="3480216"/>
                  <a:pt x="4659442" y="3522688"/>
                </a:cubicBezTo>
                <a:cubicBezTo>
                  <a:pt x="4634458" y="3565160"/>
                  <a:pt x="4579495" y="3472721"/>
                  <a:pt x="4509541" y="3522688"/>
                </a:cubicBezTo>
                <a:cubicBezTo>
                  <a:pt x="4439587" y="3572655"/>
                  <a:pt x="4274695" y="3767527"/>
                  <a:pt x="4239718" y="3822491"/>
                </a:cubicBezTo>
                <a:cubicBezTo>
                  <a:pt x="4204741" y="3877455"/>
                  <a:pt x="4289685" y="3822492"/>
                  <a:pt x="4299678" y="3852472"/>
                </a:cubicBezTo>
                <a:cubicBezTo>
                  <a:pt x="4309671" y="3882452"/>
                  <a:pt x="4322163" y="3977390"/>
                  <a:pt x="4299678" y="4002373"/>
                </a:cubicBezTo>
                <a:cubicBezTo>
                  <a:pt x="4277193" y="4027357"/>
                  <a:pt x="4222229" y="3964898"/>
                  <a:pt x="4164767" y="4002373"/>
                </a:cubicBezTo>
                <a:cubicBezTo>
                  <a:pt x="4107305" y="4039848"/>
                  <a:pt x="3987384" y="4172262"/>
                  <a:pt x="3954905" y="4227226"/>
                </a:cubicBezTo>
                <a:cubicBezTo>
                  <a:pt x="3922426" y="4282190"/>
                  <a:pt x="3942413" y="4314669"/>
                  <a:pt x="3969895" y="4332157"/>
                </a:cubicBezTo>
                <a:cubicBezTo>
                  <a:pt x="3997377" y="4349645"/>
                  <a:pt x="4084819" y="4307173"/>
                  <a:pt x="4119796" y="4332157"/>
                </a:cubicBezTo>
                <a:cubicBezTo>
                  <a:pt x="4154773" y="4357141"/>
                  <a:pt x="4164767" y="4439587"/>
                  <a:pt x="4179757" y="4482059"/>
                </a:cubicBezTo>
                <a:cubicBezTo>
                  <a:pt x="4194747" y="4524531"/>
                  <a:pt x="4267199" y="4542020"/>
                  <a:pt x="4209737" y="4586990"/>
                </a:cubicBezTo>
                <a:cubicBezTo>
                  <a:pt x="4152275" y="4631960"/>
                  <a:pt x="3869960" y="4664440"/>
                  <a:pt x="3834983" y="4751882"/>
                </a:cubicBezTo>
                <a:cubicBezTo>
                  <a:pt x="3800006" y="4839325"/>
                  <a:pt x="3997377" y="5039193"/>
                  <a:pt x="3999875" y="5111645"/>
                </a:cubicBezTo>
                <a:cubicBezTo>
                  <a:pt x="4002373" y="5184097"/>
                  <a:pt x="3874957" y="5151619"/>
                  <a:pt x="3849973" y="5186596"/>
                </a:cubicBezTo>
                <a:cubicBezTo>
                  <a:pt x="3824989" y="5221573"/>
                  <a:pt x="3837481" y="5281534"/>
                  <a:pt x="3849973" y="5321508"/>
                </a:cubicBezTo>
                <a:cubicBezTo>
                  <a:pt x="3862465" y="5361482"/>
                  <a:pt x="3912432" y="5403954"/>
                  <a:pt x="3924924" y="5426439"/>
                </a:cubicBezTo>
                <a:cubicBezTo>
                  <a:pt x="3937416" y="5448924"/>
                  <a:pt x="3952406" y="5438931"/>
                  <a:pt x="3924924" y="5456419"/>
                </a:cubicBezTo>
                <a:cubicBezTo>
                  <a:pt x="3897442" y="5473907"/>
                  <a:pt x="3814997" y="5546360"/>
                  <a:pt x="3760033" y="5531370"/>
                </a:cubicBezTo>
                <a:cubicBezTo>
                  <a:pt x="3705069" y="5516380"/>
                  <a:pt x="3630118" y="5421442"/>
                  <a:pt x="3595141" y="5366478"/>
                </a:cubicBezTo>
                <a:cubicBezTo>
                  <a:pt x="3560164" y="5311514"/>
                  <a:pt x="3545173" y="5246556"/>
                  <a:pt x="3550170" y="5201586"/>
                </a:cubicBezTo>
                <a:cubicBezTo>
                  <a:pt x="3555167" y="5156616"/>
                  <a:pt x="3637613" y="5156615"/>
                  <a:pt x="3625121" y="5096655"/>
                </a:cubicBezTo>
                <a:cubicBezTo>
                  <a:pt x="3612629" y="5036695"/>
                  <a:pt x="3510196" y="4889292"/>
                  <a:pt x="3475219" y="4841823"/>
                </a:cubicBezTo>
                <a:cubicBezTo>
                  <a:pt x="3440242" y="4794354"/>
                  <a:pt x="3460229" y="4816839"/>
                  <a:pt x="3415259" y="4811842"/>
                </a:cubicBezTo>
                <a:cubicBezTo>
                  <a:pt x="3370289" y="4806845"/>
                  <a:pt x="3262858" y="4794354"/>
                  <a:pt x="3205396" y="4811842"/>
                </a:cubicBezTo>
                <a:cubicBezTo>
                  <a:pt x="3147934" y="4829331"/>
                  <a:pt x="3110459" y="4906780"/>
                  <a:pt x="3070485" y="4916773"/>
                </a:cubicBezTo>
                <a:cubicBezTo>
                  <a:pt x="3030511" y="4926766"/>
                  <a:pt x="3035508" y="4884295"/>
                  <a:pt x="2965554" y="4871803"/>
                </a:cubicBezTo>
                <a:cubicBezTo>
                  <a:pt x="2895600" y="4859311"/>
                  <a:pt x="2750695" y="4829331"/>
                  <a:pt x="2650760" y="4841823"/>
                </a:cubicBezTo>
                <a:cubicBezTo>
                  <a:pt x="2550826" y="4854315"/>
                  <a:pt x="2450891" y="4969239"/>
                  <a:pt x="2365947" y="4946754"/>
                </a:cubicBezTo>
                <a:cubicBezTo>
                  <a:pt x="2281003" y="4924269"/>
                  <a:pt x="2218544" y="4659442"/>
                  <a:pt x="2141095" y="4706911"/>
                </a:cubicBezTo>
                <a:cubicBezTo>
                  <a:pt x="2063646" y="4754380"/>
                  <a:pt x="1983698" y="5144124"/>
                  <a:pt x="1901252" y="5231567"/>
                </a:cubicBezTo>
                <a:cubicBezTo>
                  <a:pt x="1818806" y="5319010"/>
                  <a:pt x="1703881" y="5269043"/>
                  <a:pt x="1646419" y="5231567"/>
                </a:cubicBezTo>
                <a:cubicBezTo>
                  <a:pt x="1588957" y="5194092"/>
                  <a:pt x="1608944" y="5034196"/>
                  <a:pt x="1556478" y="5006714"/>
                </a:cubicBezTo>
                <a:cubicBezTo>
                  <a:pt x="1504013" y="4979232"/>
                  <a:pt x="1404078" y="5111645"/>
                  <a:pt x="1331626" y="5066675"/>
                </a:cubicBezTo>
                <a:cubicBezTo>
                  <a:pt x="1259174" y="5021705"/>
                  <a:pt x="1136754" y="4849317"/>
                  <a:pt x="1121764" y="4736891"/>
                </a:cubicBezTo>
                <a:cubicBezTo>
                  <a:pt x="1106774" y="4624465"/>
                  <a:pt x="1209206" y="4499547"/>
                  <a:pt x="1241685" y="4392118"/>
                </a:cubicBezTo>
                <a:cubicBezTo>
                  <a:pt x="1274164" y="4284689"/>
                  <a:pt x="1326630" y="4137285"/>
                  <a:pt x="1316636" y="4092314"/>
                </a:cubicBezTo>
                <a:cubicBezTo>
                  <a:pt x="1306642" y="4047343"/>
                  <a:pt x="1249180" y="4182256"/>
                  <a:pt x="1181724" y="4122295"/>
                </a:cubicBezTo>
                <a:cubicBezTo>
                  <a:pt x="1114268" y="4062334"/>
                  <a:pt x="981855" y="3780019"/>
                  <a:pt x="911901" y="3732550"/>
                </a:cubicBezTo>
                <a:cubicBezTo>
                  <a:pt x="841947" y="3685081"/>
                  <a:pt x="831954" y="3814997"/>
                  <a:pt x="762000" y="3837482"/>
                </a:cubicBezTo>
                <a:cubicBezTo>
                  <a:pt x="692046" y="3859967"/>
                  <a:pt x="582118" y="3867462"/>
                  <a:pt x="492177" y="3867462"/>
                </a:cubicBezTo>
                <a:cubicBezTo>
                  <a:pt x="402236" y="3867462"/>
                  <a:pt x="299803" y="3889948"/>
                  <a:pt x="222354" y="3837482"/>
                </a:cubicBezTo>
                <a:cubicBezTo>
                  <a:pt x="144905" y="3785016"/>
                  <a:pt x="54964" y="3617625"/>
                  <a:pt x="27482" y="3552668"/>
                </a:cubicBezTo>
                <a:cubicBezTo>
                  <a:pt x="0" y="3487711"/>
                  <a:pt x="29980" y="3450235"/>
                  <a:pt x="57462" y="3447737"/>
                </a:cubicBezTo>
                <a:cubicBezTo>
                  <a:pt x="84944" y="3445239"/>
                  <a:pt x="159894" y="3552668"/>
                  <a:pt x="192373" y="3537678"/>
                </a:cubicBezTo>
                <a:cubicBezTo>
                  <a:pt x="224852" y="3522688"/>
                  <a:pt x="249836" y="3395271"/>
                  <a:pt x="252334" y="3357796"/>
                </a:cubicBezTo>
                <a:cubicBezTo>
                  <a:pt x="254832" y="3320321"/>
                  <a:pt x="204866" y="3340308"/>
                  <a:pt x="207364" y="3312826"/>
                </a:cubicBezTo>
                <a:cubicBezTo>
                  <a:pt x="209862" y="3285344"/>
                  <a:pt x="237344" y="3212892"/>
                  <a:pt x="267324" y="3192905"/>
                </a:cubicBezTo>
                <a:cubicBezTo>
                  <a:pt x="297304" y="3172918"/>
                  <a:pt x="367259" y="3202899"/>
                  <a:pt x="387246" y="3192905"/>
                </a:cubicBezTo>
                <a:cubicBezTo>
                  <a:pt x="407233" y="3182912"/>
                  <a:pt x="339777" y="3177914"/>
                  <a:pt x="387246" y="3132944"/>
                </a:cubicBezTo>
                <a:cubicBezTo>
                  <a:pt x="434715" y="3087974"/>
                  <a:pt x="607102" y="2955561"/>
                  <a:pt x="672059" y="2923082"/>
                </a:cubicBezTo>
                <a:cubicBezTo>
                  <a:pt x="737016" y="2890603"/>
                  <a:pt x="749508" y="2953062"/>
                  <a:pt x="776990" y="2938072"/>
                </a:cubicBezTo>
                <a:cubicBezTo>
                  <a:pt x="804472" y="2923082"/>
                  <a:pt x="849443" y="2870616"/>
                  <a:pt x="836951" y="2833141"/>
                </a:cubicBezTo>
                <a:cubicBezTo>
                  <a:pt x="824459" y="2795666"/>
                  <a:pt x="717029" y="2750695"/>
                  <a:pt x="702039" y="2713219"/>
                </a:cubicBezTo>
                <a:cubicBezTo>
                  <a:pt x="687049" y="2675743"/>
                  <a:pt x="739515" y="2655757"/>
                  <a:pt x="747010" y="2608288"/>
                </a:cubicBezTo>
                <a:cubicBezTo>
                  <a:pt x="754505" y="2560819"/>
                  <a:pt x="697043" y="2453390"/>
                  <a:pt x="747010" y="2428406"/>
                </a:cubicBezTo>
                <a:cubicBezTo>
                  <a:pt x="796977" y="2403422"/>
                  <a:pt x="979357" y="2438399"/>
                  <a:pt x="1046813" y="2458386"/>
                </a:cubicBezTo>
                <a:cubicBezTo>
                  <a:pt x="1114269" y="2478373"/>
                  <a:pt x="1126761" y="2538334"/>
                  <a:pt x="1151744" y="2548327"/>
                </a:cubicBezTo>
                <a:cubicBezTo>
                  <a:pt x="1176728" y="2558321"/>
                  <a:pt x="1176727" y="2503357"/>
                  <a:pt x="1196714" y="2518347"/>
                </a:cubicBezTo>
                <a:cubicBezTo>
                  <a:pt x="1216701" y="2533337"/>
                  <a:pt x="1246681" y="2615783"/>
                  <a:pt x="1271665" y="2638268"/>
                </a:cubicBezTo>
                <a:cubicBezTo>
                  <a:pt x="1296649" y="2660753"/>
                  <a:pt x="1346616" y="2648262"/>
                  <a:pt x="1361606" y="2623278"/>
                </a:cubicBezTo>
                <a:close/>
              </a:path>
            </a:pathLst>
          </a:custGeom>
          <a:noFill/>
          <a:ln w="12700">
            <a:solidFill>
              <a:schemeClr val="accent3">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sz="3200"/>
          </a:p>
        </p:txBody>
      </p:sp>
      <p:sp>
        <p:nvSpPr>
          <p:cNvPr id="3" name="Espace réservé du pied de page 2"/>
          <p:cNvSpPr>
            <a:spLocks noGrp="1"/>
          </p:cNvSpPr>
          <p:nvPr>
            <p:ph type="ftr" sz="quarter" idx="11"/>
          </p:nvPr>
        </p:nvSpPr>
        <p:spPr/>
        <p:txBody>
          <a:bodyPr/>
          <a:lstStyle/>
          <a:p>
            <a:r>
              <a:rPr lang="fr-FR"/>
              <a:t>Conférence AG FNISASIC 11 mai Paris</a:t>
            </a:r>
            <a:endParaRPr lang="en-US" dirty="0"/>
          </a:p>
        </p:txBody>
      </p:sp>
    </p:spTree>
    <p:extLst>
      <p:ext uri="{BB962C8B-B14F-4D97-AF65-F5344CB8AC3E}">
        <p14:creationId xmlns:p14="http://schemas.microsoft.com/office/powerpoint/2010/main" val="3194999003"/>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76670" y="0"/>
            <a:ext cx="8900575" cy="902601"/>
          </a:xfrm>
        </p:spPr>
        <p:style>
          <a:lnRef idx="2">
            <a:schemeClr val="accent1"/>
          </a:lnRef>
          <a:fillRef idx="1">
            <a:schemeClr val="lt1"/>
          </a:fillRef>
          <a:effectRef idx="0">
            <a:schemeClr val="accent1"/>
          </a:effectRef>
          <a:fontRef idx="minor">
            <a:schemeClr val="dk1"/>
          </a:fontRef>
        </p:style>
        <p:txBody>
          <a:bodyPr>
            <a:normAutofit/>
          </a:bodyPr>
          <a:lstStyle/>
          <a:p>
            <a:pPr algn="ctr"/>
            <a:r>
              <a:rPr lang="fr-FR" sz="2400" dirty="0"/>
              <a:t>Existe-t-il plus de besoin de télémédecine dans les zones de basse densité médicale ?</a:t>
            </a:r>
          </a:p>
        </p:txBody>
      </p:sp>
      <p:pic>
        <p:nvPicPr>
          <p:cNvPr id="6" name="Espace réservé du contenu 5"/>
          <p:cNvPicPr>
            <a:picLocks noGrp="1" noChangeAspect="1"/>
          </p:cNvPicPr>
          <p:nvPr>
            <p:ph idx="1"/>
          </p:nvPr>
        </p:nvPicPr>
        <p:blipFill>
          <a:blip r:embed="rId2"/>
          <a:stretch>
            <a:fillRect/>
          </a:stretch>
        </p:blipFill>
        <p:spPr>
          <a:xfrm>
            <a:off x="2978150" y="886172"/>
            <a:ext cx="6515066" cy="5971828"/>
          </a:xfrm>
        </p:spPr>
      </p:pic>
      <p:sp>
        <p:nvSpPr>
          <p:cNvPr id="4" name="Espace réservé du pied de page 3"/>
          <p:cNvSpPr>
            <a:spLocks noGrp="1"/>
          </p:cNvSpPr>
          <p:nvPr>
            <p:ph type="ftr" sz="quarter" idx="11"/>
          </p:nvPr>
        </p:nvSpPr>
        <p:spPr>
          <a:xfrm>
            <a:off x="4491846" y="6492875"/>
            <a:ext cx="7619999" cy="365125"/>
          </a:xfrm>
        </p:spPr>
        <p:txBody>
          <a:bodyPr/>
          <a:lstStyle/>
          <a:p>
            <a:pPr algn="r"/>
            <a:r>
              <a:rPr lang="fr-FR"/>
              <a:t>Conférence AG FNISASIC 11 mai Paris</a:t>
            </a:r>
            <a:endParaRPr lang="en-US" dirty="0"/>
          </a:p>
        </p:txBody>
      </p:sp>
      <p:sp>
        <p:nvSpPr>
          <p:cNvPr id="5" name="Espace réservé du numéro de diapositive 4"/>
          <p:cNvSpPr>
            <a:spLocks noGrp="1"/>
          </p:cNvSpPr>
          <p:nvPr>
            <p:ph type="sldNum" sz="quarter" idx="12"/>
          </p:nvPr>
        </p:nvSpPr>
        <p:spPr>
          <a:xfrm>
            <a:off x="531812" y="787782"/>
            <a:ext cx="779767" cy="365125"/>
          </a:xfrm>
        </p:spPr>
        <p:txBody>
          <a:bodyPr/>
          <a:lstStyle/>
          <a:p>
            <a:fld id="{D57F1E4F-1CFF-5643-939E-217C01CDF565}" type="slidenum">
              <a:rPr lang="en-US" smtClean="0"/>
              <a:pPr/>
              <a:t>13</a:t>
            </a:fld>
            <a:endParaRPr lang="en-US" dirty="0"/>
          </a:p>
        </p:txBody>
      </p:sp>
      <p:pic>
        <p:nvPicPr>
          <p:cNvPr id="7" name="Image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547350" y="1588"/>
            <a:ext cx="1644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4424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Rectangle 3"/>
          <p:cNvSpPr>
            <a:spLocks noChangeArrowheads="1"/>
          </p:cNvSpPr>
          <p:nvPr/>
        </p:nvSpPr>
        <p:spPr bwMode="auto">
          <a:xfrm>
            <a:off x="1524000" y="0"/>
            <a:ext cx="9144000" cy="990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fr-FR" altLang="fr-FR"/>
          </a:p>
        </p:txBody>
      </p:sp>
      <p:sp>
        <p:nvSpPr>
          <p:cNvPr id="30724" name="Rectangle 4"/>
          <p:cNvSpPr>
            <a:spLocks noChangeArrowheads="1"/>
          </p:cNvSpPr>
          <p:nvPr/>
        </p:nvSpPr>
        <p:spPr bwMode="auto">
          <a:xfrm>
            <a:off x="1524000" y="6096000"/>
            <a:ext cx="9144000" cy="762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endParaRPr lang="fr-FR" altLang="fr-FR"/>
          </a:p>
        </p:txBody>
      </p:sp>
      <p:sp>
        <p:nvSpPr>
          <p:cNvPr id="30725" name="Rectangle 5"/>
          <p:cNvSpPr>
            <a:spLocks noChangeArrowheads="1"/>
          </p:cNvSpPr>
          <p:nvPr/>
        </p:nvSpPr>
        <p:spPr bwMode="auto">
          <a:xfrm>
            <a:off x="1524000" y="990600"/>
            <a:ext cx="609600" cy="5105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fr-FR" altLang="fr-FR"/>
          </a:p>
        </p:txBody>
      </p:sp>
      <p:sp>
        <p:nvSpPr>
          <p:cNvPr id="30726" name="Rectangle 6"/>
          <p:cNvSpPr>
            <a:spLocks noChangeArrowheads="1"/>
          </p:cNvSpPr>
          <p:nvPr/>
        </p:nvSpPr>
        <p:spPr bwMode="auto">
          <a:xfrm>
            <a:off x="10363200" y="990600"/>
            <a:ext cx="304800" cy="51054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fr-FR" altLang="fr-FR"/>
          </a:p>
        </p:txBody>
      </p:sp>
      <p:sp>
        <p:nvSpPr>
          <p:cNvPr id="30727" name="Text Box 7"/>
          <p:cNvSpPr txBox="1">
            <a:spLocks noChangeArrowheads="1"/>
          </p:cNvSpPr>
          <p:nvPr/>
        </p:nvSpPr>
        <p:spPr bwMode="auto">
          <a:xfrm>
            <a:off x="1524000" y="1"/>
            <a:ext cx="9144000" cy="8617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spcBef>
                <a:spcPct val="50000"/>
              </a:spcBef>
            </a:pPr>
            <a:r>
              <a:rPr lang="fr-FR" altLang="fr-FR" sz="2000" b="1" dirty="0"/>
              <a:t>UNE REPARTITION INEGALE DES PERSONNELS DE SANTE </a:t>
            </a:r>
          </a:p>
          <a:p>
            <a:pPr algn="ctr" eaLnBrk="1" hangingPunct="1">
              <a:spcBef>
                <a:spcPct val="50000"/>
              </a:spcBef>
            </a:pPr>
            <a:r>
              <a:rPr lang="fr-FR" altLang="fr-FR" sz="2000" b="1" dirty="0"/>
              <a:t>en France en 2003</a:t>
            </a:r>
          </a:p>
        </p:txBody>
      </p:sp>
      <p:sp>
        <p:nvSpPr>
          <p:cNvPr id="30728" name="Text Box 8"/>
          <p:cNvSpPr txBox="1">
            <a:spLocks noChangeArrowheads="1"/>
          </p:cNvSpPr>
          <p:nvPr/>
        </p:nvSpPr>
        <p:spPr bwMode="auto">
          <a:xfrm>
            <a:off x="6537326" y="6132513"/>
            <a:ext cx="2530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r>
              <a:rPr lang="fr-FR" altLang="fr-FR" sz="1800" i="1">
                <a:solidFill>
                  <a:schemeClr val="bg1"/>
                </a:solidFill>
              </a:rPr>
              <a:t>Source DREES 2003</a:t>
            </a:r>
          </a:p>
        </p:txBody>
      </p:sp>
      <p:pic>
        <p:nvPicPr>
          <p:cNvPr id="9" name="Imag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47350" y="1588"/>
            <a:ext cx="1644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a:xfrm>
            <a:off x="4572001" y="6477000"/>
            <a:ext cx="7619999" cy="365125"/>
          </a:xfrm>
        </p:spPr>
        <p:txBody>
          <a:bodyPr/>
          <a:lstStyle/>
          <a:p>
            <a:pPr algn="r"/>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14</a:t>
            </a:fld>
            <a:endParaRPr lang="en-US" dirty="0"/>
          </a:p>
        </p:txBody>
      </p:sp>
    </p:spTree>
    <p:extLst>
      <p:ext uri="{BB962C8B-B14F-4D97-AF65-F5344CB8AC3E}">
        <p14:creationId xmlns:p14="http://schemas.microsoft.com/office/powerpoint/2010/main" val="413209177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Rectangle 3"/>
          <p:cNvSpPr>
            <a:spLocks noChangeArrowheads="1"/>
          </p:cNvSpPr>
          <p:nvPr/>
        </p:nvSpPr>
        <p:spPr bwMode="auto">
          <a:xfrm>
            <a:off x="1356189" y="0"/>
            <a:ext cx="9996755" cy="63357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r>
              <a:rPr lang="en-US" altLang="fr-FR" sz="2800" b="1" dirty="0" err="1">
                <a:latin typeface="Times New Roman" panose="02020603050405020304" pitchFamily="18" charset="0"/>
              </a:rPr>
              <a:t>Scénario</a:t>
            </a:r>
            <a:r>
              <a:rPr lang="en-US" altLang="fr-FR" sz="2800" b="1" dirty="0">
                <a:latin typeface="Times New Roman" panose="02020603050405020304" pitchFamily="18" charset="0"/>
              </a:rPr>
              <a:t> </a:t>
            </a:r>
            <a:r>
              <a:rPr lang="en-US" altLang="fr-FR" sz="2800" b="1" dirty="0" err="1">
                <a:latin typeface="Times New Roman" panose="02020603050405020304" pitchFamily="18" charset="0"/>
              </a:rPr>
              <a:t>tendanciel</a:t>
            </a:r>
            <a:r>
              <a:rPr lang="en-US" altLang="fr-FR" sz="2800" b="1" dirty="0">
                <a:latin typeface="Times New Roman" panose="02020603050405020304" pitchFamily="18" charset="0"/>
              </a:rPr>
              <a:t> pour les </a:t>
            </a:r>
            <a:r>
              <a:rPr lang="en-US" altLang="fr-FR" sz="2800" b="1" dirty="0" err="1">
                <a:latin typeface="Times New Roman" panose="02020603050405020304" pitchFamily="18" charset="0"/>
              </a:rPr>
              <a:t>médecins</a:t>
            </a:r>
            <a:r>
              <a:rPr lang="en-US" altLang="fr-FR" sz="2800" b="1" dirty="0">
                <a:latin typeface="Times New Roman" panose="02020603050405020304" pitchFamily="18" charset="0"/>
              </a:rPr>
              <a:t> </a:t>
            </a:r>
            <a:r>
              <a:rPr lang="en-US" altLang="fr-FR" sz="2800" b="1" dirty="0" err="1">
                <a:latin typeface="Times New Roman" panose="02020603050405020304" pitchFamily="18" charset="0"/>
              </a:rPr>
              <a:t>jusqu’en</a:t>
            </a:r>
            <a:r>
              <a:rPr lang="en-US" altLang="fr-FR" sz="2800" b="1" dirty="0">
                <a:latin typeface="Times New Roman" panose="02020603050405020304" pitchFamily="18" charset="0"/>
              </a:rPr>
              <a:t> 2030 </a:t>
            </a:r>
            <a:r>
              <a:rPr lang="en-US" altLang="fr-FR" dirty="0">
                <a:latin typeface="Times New Roman" panose="02020603050405020304" pitchFamily="18" charset="0"/>
              </a:rPr>
              <a:t>(</a:t>
            </a:r>
            <a:r>
              <a:rPr lang="en-US" altLang="fr-FR" i="1" dirty="0">
                <a:latin typeface="Times New Roman" panose="02020603050405020304" pitchFamily="18" charset="0"/>
              </a:rPr>
              <a:t>DREES 2009)</a:t>
            </a:r>
            <a:endParaRPr lang="en-US" altLang="fr-FR" sz="3200" b="1" dirty="0">
              <a:latin typeface="Times New Roman" panose="02020603050405020304" pitchFamily="18" charset="0"/>
            </a:endParaRPr>
          </a:p>
        </p:txBody>
      </p:sp>
      <p:sp>
        <p:nvSpPr>
          <p:cNvPr id="36868" name="Rectangle 4"/>
          <p:cNvSpPr>
            <a:spLocks noChangeArrowheads="1"/>
          </p:cNvSpPr>
          <p:nvPr/>
        </p:nvSpPr>
        <p:spPr bwMode="auto">
          <a:xfrm>
            <a:off x="1524000" y="703780"/>
            <a:ext cx="457200" cy="615422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fr-FR" altLang="fr-FR"/>
          </a:p>
        </p:txBody>
      </p:sp>
      <p:sp>
        <p:nvSpPr>
          <p:cNvPr id="36869" name="Rectangle 5"/>
          <p:cNvSpPr>
            <a:spLocks noChangeArrowheads="1"/>
          </p:cNvSpPr>
          <p:nvPr/>
        </p:nvSpPr>
        <p:spPr bwMode="auto">
          <a:xfrm>
            <a:off x="10210800" y="762000"/>
            <a:ext cx="457200" cy="60960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fr-FR" altLang="fr-FR"/>
          </a:p>
        </p:txBody>
      </p:sp>
      <p:sp>
        <p:nvSpPr>
          <p:cNvPr id="36870" name="Rectangle 6"/>
          <p:cNvSpPr>
            <a:spLocks noChangeArrowheads="1"/>
          </p:cNvSpPr>
          <p:nvPr/>
        </p:nvSpPr>
        <p:spPr bwMode="auto">
          <a:xfrm>
            <a:off x="1981200" y="6629400"/>
            <a:ext cx="8686800" cy="228600"/>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eaLnBrk="1" hangingPunct="1"/>
            <a:endParaRPr lang="fr-FR" altLang="fr-FR"/>
          </a:p>
        </p:txBody>
      </p:sp>
      <p:sp>
        <p:nvSpPr>
          <p:cNvPr id="2" name="Espace réservé du pied de page 1"/>
          <p:cNvSpPr>
            <a:spLocks noGrp="1"/>
          </p:cNvSpPr>
          <p:nvPr>
            <p:ph type="ftr" sz="quarter" idx="11"/>
          </p:nvPr>
        </p:nvSpPr>
        <p:spPr>
          <a:xfrm>
            <a:off x="4572001" y="6446837"/>
            <a:ext cx="7619999" cy="365125"/>
          </a:xfrm>
        </p:spPr>
        <p:txBody>
          <a:bodyPr/>
          <a:lstStyle/>
          <a:p>
            <a:pPr algn="r"/>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15</a:t>
            </a:fld>
            <a:endParaRPr lang="en-US" dirty="0"/>
          </a:p>
        </p:txBody>
      </p:sp>
    </p:spTree>
    <p:extLst>
      <p:ext uri="{BB962C8B-B14F-4D97-AF65-F5344CB8AC3E}">
        <p14:creationId xmlns:p14="http://schemas.microsoft.com/office/powerpoint/2010/main" val="3278256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1" y="228601"/>
            <a:ext cx="8435975" cy="968375"/>
          </a:xfrm>
        </p:spPr>
        <p:txBody>
          <a:bodyPr>
            <a:normAutofit fontScale="90000"/>
          </a:bodyPr>
          <a:lstStyle/>
          <a:p>
            <a:pPr eaLnBrk="1" hangingPunct="1"/>
            <a:r>
              <a:rPr lang="fr-FR" sz="2400" b="1" dirty="0"/>
              <a:t>La densité en médecins généralistes et spécialistes n’est pas déterminante dans la qualité des soins de premier recours</a:t>
            </a:r>
            <a:endParaRPr lang="en-US" sz="2400" b="1" dirty="0"/>
          </a:p>
        </p:txBody>
      </p:sp>
      <p:sp>
        <p:nvSpPr>
          <p:cNvPr id="24579" name="Text Box 4"/>
          <p:cNvSpPr txBox="1">
            <a:spLocks noChangeArrowheads="1"/>
          </p:cNvSpPr>
          <p:nvPr/>
        </p:nvSpPr>
        <p:spPr bwMode="auto">
          <a:xfrm>
            <a:off x="9220200" y="6324600"/>
            <a:ext cx="1371600" cy="457200"/>
          </a:xfrm>
          <a:prstGeom prst="rect">
            <a:avLst/>
          </a:prstGeom>
          <a:solidFill>
            <a:schemeClr val="bg1"/>
          </a:solidFill>
          <a:ln w="9525">
            <a:noFill/>
            <a:miter lim="800000"/>
            <a:headEnd/>
            <a:tailEnd/>
          </a:ln>
        </p:spPr>
        <p:txBody>
          <a:bodyPr>
            <a:spAutoFit/>
          </a:bodyPr>
          <a:lstStyle/>
          <a:p>
            <a:r>
              <a:rPr lang="en-US" sz="1200"/>
              <a:t>Starfield 03/10</a:t>
            </a:r>
          </a:p>
          <a:p>
            <a:r>
              <a:rPr lang="en-US" sz="1200"/>
              <a:t>WF 7318 n</a:t>
            </a:r>
          </a:p>
        </p:txBody>
      </p:sp>
      <p:graphicFrame>
        <p:nvGraphicFramePr>
          <p:cNvPr id="13317" name="Group 5"/>
          <p:cNvGraphicFramePr>
            <a:graphicFrameLocks noGrp="1"/>
          </p:cNvGraphicFramePr>
          <p:nvPr/>
        </p:nvGraphicFramePr>
        <p:xfrm>
          <a:off x="3647728" y="1295400"/>
          <a:ext cx="4886672" cy="5212080"/>
        </p:xfrm>
        <a:graphic>
          <a:graphicData uri="http://schemas.openxmlformats.org/drawingml/2006/table">
            <a:tbl>
              <a:tblPr/>
              <a:tblGrid>
                <a:gridCol w="2041872">
                  <a:extLst>
                    <a:ext uri="{9D8B030D-6E8A-4147-A177-3AD203B41FA5}">
                      <a16:colId xmlns:a16="http://schemas.microsoft.com/office/drawing/2014/main" val="20000"/>
                    </a:ext>
                  </a:extLst>
                </a:gridCol>
                <a:gridCol w="15494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tblGrid>
              <a:tr h="203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Country</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Primary Care</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Specialists</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Belgium</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B0F0"/>
                          </a:solidFill>
                          <a:effectLst/>
                          <a:latin typeface="Arial" charset="0"/>
                        </a:rPr>
                        <a:t>France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Germany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US</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B0F0"/>
                          </a:solidFill>
                          <a:effectLst/>
                          <a:latin typeface="Arial" charset="0"/>
                        </a:rPr>
                        <a:t>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1.0</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B0F0"/>
                          </a:solidFill>
                          <a:effectLst/>
                          <a:latin typeface="Arial" charset="0"/>
                        </a:rPr>
                        <a:t>1.7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1.5</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7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Australia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Canada</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70C0"/>
                          </a:solidFill>
                          <a:effectLst/>
                          <a:latin typeface="Arial" charset="0"/>
                        </a:rPr>
                        <a:t>Sweden</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70C0"/>
                          </a:solidFill>
                          <a:effectLst/>
                          <a:latin typeface="Arial" charset="0"/>
                        </a:rPr>
                        <a:t>0.6</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1.4</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1.1</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70C0"/>
                          </a:solidFill>
                          <a:effectLst/>
                          <a:latin typeface="Arial" charset="0"/>
                        </a:rPr>
                        <a:t>2.6</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78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Denmark</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B050"/>
                          </a:solidFill>
                          <a:effectLst/>
                          <a:latin typeface="Arial" charset="0"/>
                        </a:rPr>
                        <a:t>Finland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6">
                              <a:lumMod val="50000"/>
                            </a:schemeClr>
                          </a:solidFill>
                          <a:effectLst/>
                          <a:latin typeface="Arial" charset="0"/>
                        </a:rPr>
                        <a:t>Netherlands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Spain</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UK</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0.8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B050"/>
                          </a:solidFill>
                          <a:effectLst/>
                          <a:latin typeface="Arial" charset="0"/>
                        </a:rPr>
                        <a:t>0.7</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6">
                              <a:lumMod val="50000"/>
                            </a:schemeClr>
                          </a:solidFill>
                          <a:effectLst/>
                          <a:latin typeface="Arial" charset="0"/>
                        </a:rPr>
                        <a:t>0.5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0.9</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0.7</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0000"/>
                          </a:solidFill>
                          <a:effectLst/>
                          <a:latin typeface="Arial" charset="0"/>
                        </a:rPr>
                        <a:t>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00B050"/>
                          </a:solidFill>
                          <a:effectLst/>
                          <a:latin typeface="Arial" charset="0"/>
                        </a:rPr>
                        <a:t>1.6</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accent6">
                              <a:lumMod val="50000"/>
                            </a:schemeClr>
                          </a:solidFill>
                          <a:effectLst/>
                          <a:latin typeface="Arial" charset="0"/>
                        </a:rPr>
                        <a:t>1.0</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1.8</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Norway</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Switzerland</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New Zealand</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0.5</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0.8</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2.2</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2.8</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0.8</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49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OECD average</a:t>
                      </a:r>
                    </a:p>
                  </a:txBody>
                  <a:tcPr horzOverflow="overflow">
                    <a:lnL cap="flat">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0.9</a:t>
                      </a:r>
                    </a:p>
                  </a:txBody>
                  <a:tcPr horzOverflow="overflow">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1.8</a:t>
                      </a:r>
                    </a:p>
                  </a:txBody>
                  <a:tcPr horzOverflow="overflow">
                    <a:lnL>
                      <a:noFill/>
                    </a:lnL>
                    <a:lnR cap="flat">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4606" name="Text Box 43"/>
          <p:cNvSpPr txBox="1">
            <a:spLocks noChangeArrowheads="1"/>
          </p:cNvSpPr>
          <p:nvPr/>
        </p:nvSpPr>
        <p:spPr bwMode="auto">
          <a:xfrm>
            <a:off x="1581150" y="6507164"/>
            <a:ext cx="2971800" cy="274637"/>
          </a:xfrm>
          <a:prstGeom prst="rect">
            <a:avLst/>
          </a:prstGeom>
          <a:noFill/>
          <a:ln w="9525" algn="ctr">
            <a:noFill/>
            <a:miter lim="800000"/>
            <a:headEnd/>
            <a:tailEnd/>
          </a:ln>
        </p:spPr>
        <p:txBody>
          <a:bodyPr>
            <a:spAutoFit/>
          </a:bodyPr>
          <a:lstStyle/>
          <a:p>
            <a:pPr>
              <a:spcBef>
                <a:spcPct val="50000"/>
              </a:spcBef>
            </a:pPr>
            <a:r>
              <a:rPr lang="en-US" sz="1200">
                <a:solidFill>
                  <a:schemeClr val="tx2"/>
                </a:solidFill>
              </a:rPr>
              <a:t>Source: OECD Health Data 2009</a:t>
            </a:r>
          </a:p>
        </p:txBody>
      </p:sp>
      <p:sp>
        <p:nvSpPr>
          <p:cNvPr id="2" name="Espace réservé du pied de page 1"/>
          <p:cNvSpPr>
            <a:spLocks noGrp="1"/>
          </p:cNvSpPr>
          <p:nvPr>
            <p:ph type="ftr" sz="quarter" idx="11"/>
          </p:nvPr>
        </p:nvSpPr>
        <p:spPr/>
        <p:txBody>
          <a:bodyPr/>
          <a:lstStyle/>
          <a:p>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16</a:t>
            </a:fld>
            <a:endParaRPr lang="en-US" dirty="0"/>
          </a:p>
        </p:txBody>
      </p:sp>
    </p:spTree>
    <p:extLst>
      <p:ext uri="{BB962C8B-B14F-4D97-AF65-F5344CB8AC3E}">
        <p14:creationId xmlns:p14="http://schemas.microsoft.com/office/powerpoint/2010/main" val="15996043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re 1"/>
          <p:cNvSpPr>
            <a:spLocks noGrp="1"/>
          </p:cNvSpPr>
          <p:nvPr>
            <p:ph type="title"/>
          </p:nvPr>
        </p:nvSpPr>
        <p:spPr>
          <a:xfrm>
            <a:off x="1555433" y="58516"/>
            <a:ext cx="8478837" cy="956137"/>
          </a:xfrm>
        </p:spPr>
        <p:style>
          <a:lnRef idx="2">
            <a:schemeClr val="accent1"/>
          </a:lnRef>
          <a:fillRef idx="1">
            <a:schemeClr val="lt1"/>
          </a:fillRef>
          <a:effectRef idx="0">
            <a:schemeClr val="accent1"/>
          </a:effectRef>
          <a:fontRef idx="minor">
            <a:schemeClr val="dk1"/>
          </a:fontRef>
        </p:style>
        <p:txBody>
          <a:bodyPr>
            <a:normAutofit/>
          </a:bodyPr>
          <a:lstStyle/>
          <a:p>
            <a:pPr algn="ctr" eaLnBrk="1" hangingPunct="1"/>
            <a:r>
              <a:rPr lang="fr-FR" altLang="fr-FR" sz="2400" b="1" dirty="0">
                <a:latin typeface="Trebuchet MS" panose="020B0603020202020204" pitchFamily="34" charset="0"/>
              </a:rPr>
              <a:t>La révolution numérique en santé fait bouger les lignes du système de santé traditionnel </a:t>
            </a:r>
          </a:p>
        </p:txBody>
      </p:sp>
      <p:graphicFrame>
        <p:nvGraphicFramePr>
          <p:cNvPr id="7" name="Espace réservé du contenu 6"/>
          <p:cNvGraphicFramePr>
            <a:graphicFrameLocks noGrp="1"/>
          </p:cNvGraphicFramePr>
          <p:nvPr>
            <p:ph idx="1"/>
            <p:extLst/>
          </p:nvPr>
        </p:nvGraphicFramePr>
        <p:xfrm>
          <a:off x="1958715" y="1648918"/>
          <a:ext cx="8514413" cy="46078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9396" name="ZoneTexte 18"/>
          <p:cNvSpPr txBox="1">
            <a:spLocks noChangeArrowheads="1"/>
          </p:cNvSpPr>
          <p:nvPr/>
        </p:nvSpPr>
        <p:spPr bwMode="auto">
          <a:xfrm>
            <a:off x="0" y="4412210"/>
            <a:ext cx="24733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lnSpc>
                <a:spcPct val="150000"/>
              </a:lnSpc>
              <a:spcBef>
                <a:spcPct val="0"/>
              </a:spcBef>
              <a:buClrTx/>
              <a:buFontTx/>
              <a:buNone/>
            </a:pPr>
            <a:r>
              <a:rPr lang="fr-FR" altLang="fr-FR" sz="2000" dirty="0">
                <a:solidFill>
                  <a:schemeClr val="tx1"/>
                </a:solidFill>
                <a:latin typeface="Arial" panose="020B0604020202020204" pitchFamily="34" charset="0"/>
                <a:cs typeface="Arial" panose="020B0604020202020204" pitchFamily="34" charset="0"/>
              </a:rPr>
              <a:t>Besoins de santé  </a:t>
            </a:r>
            <a:r>
              <a:rPr lang="fr-FR" altLang="fr-FR" sz="2000" dirty="0">
                <a:solidFill>
                  <a:schemeClr val="bg1"/>
                </a:solidFill>
                <a:latin typeface="Arial" panose="020B0604020202020204" pitchFamily="34" charset="0"/>
                <a:cs typeface="Arial" panose="020B0604020202020204" pitchFamily="34" charset="0"/>
              </a:rPr>
              <a:t>.</a:t>
            </a:r>
          </a:p>
          <a:p>
            <a:pPr algn="r" eaLnBrk="1" hangingPunct="1">
              <a:lnSpc>
                <a:spcPct val="150000"/>
              </a:lnSpc>
              <a:spcBef>
                <a:spcPct val="0"/>
              </a:spcBef>
              <a:buClrTx/>
              <a:buFontTx/>
              <a:buNone/>
            </a:pPr>
            <a:r>
              <a:rPr lang="fr-FR" altLang="fr-FR" sz="2000" b="1" dirty="0">
                <a:solidFill>
                  <a:schemeClr val="tx1"/>
                </a:solidFill>
                <a:latin typeface="Arial" panose="020B0604020202020204" pitchFamily="34" charset="0"/>
                <a:cs typeface="Arial" panose="020B0604020202020204" pitchFamily="34" charset="0"/>
              </a:rPr>
              <a:t>Besoins de soin</a:t>
            </a:r>
          </a:p>
          <a:p>
            <a:pPr algn="r" eaLnBrk="1" hangingPunct="1">
              <a:lnSpc>
                <a:spcPct val="150000"/>
              </a:lnSpc>
              <a:spcBef>
                <a:spcPct val="0"/>
              </a:spcBef>
              <a:buClrTx/>
              <a:buFontTx/>
              <a:buNone/>
            </a:pPr>
            <a:r>
              <a:rPr lang="fr-FR" altLang="fr-FR" sz="2000" dirty="0">
                <a:solidFill>
                  <a:srgbClr val="FF0000"/>
                </a:solidFill>
                <a:latin typeface="Arial" panose="020B0604020202020204" pitchFamily="34" charset="0"/>
                <a:cs typeface="Arial" panose="020B0604020202020204" pitchFamily="34" charset="0"/>
              </a:rPr>
              <a:t>Télémédecine</a:t>
            </a:r>
          </a:p>
        </p:txBody>
      </p:sp>
      <p:sp>
        <p:nvSpPr>
          <p:cNvPr id="59397" name="Rectangle 19"/>
          <p:cNvSpPr>
            <a:spLocks noChangeArrowheads="1"/>
          </p:cNvSpPr>
          <p:nvPr/>
        </p:nvSpPr>
        <p:spPr bwMode="auto">
          <a:xfrm>
            <a:off x="239844" y="1201516"/>
            <a:ext cx="3287713"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2000" b="1" dirty="0">
                <a:solidFill>
                  <a:schemeClr val="tx1"/>
                </a:solidFill>
                <a:latin typeface="Arial" panose="020B0604020202020204" pitchFamily="34" charset="0"/>
                <a:cs typeface="Arial" panose="020B0604020202020204" pitchFamily="34" charset="0"/>
              </a:rPr>
              <a:t>L’offre de soin</a:t>
            </a:r>
            <a:r>
              <a:rPr lang="fr-FR" altLang="fr-FR" sz="2000" dirty="0">
                <a:solidFill>
                  <a:schemeClr val="tx1"/>
                </a:solidFill>
                <a:latin typeface="Arial" panose="020B0604020202020204" pitchFamily="34" charset="0"/>
                <a:cs typeface="Arial" panose="020B0604020202020204" pitchFamily="34" charset="0"/>
              </a:rPr>
              <a:t> : hôpital - médicosocial - soins de premiers recours</a:t>
            </a:r>
          </a:p>
          <a:p>
            <a:pPr eaLnBrk="1" hangingPunct="1">
              <a:spcBef>
                <a:spcPct val="0"/>
              </a:spcBef>
              <a:buClrTx/>
              <a:buFontTx/>
              <a:buNone/>
            </a:pPr>
            <a:r>
              <a:rPr lang="fr-FR" altLang="fr-FR" sz="2000" dirty="0">
                <a:solidFill>
                  <a:schemeClr val="tx1"/>
                </a:solidFill>
                <a:latin typeface="Arial" panose="020B0604020202020204" pitchFamily="34" charset="0"/>
                <a:cs typeface="Arial" panose="020B0604020202020204" pitchFamily="34" charset="0"/>
              </a:rPr>
              <a:t>Complémentaires santé</a:t>
            </a:r>
          </a:p>
          <a:p>
            <a:pPr eaLnBrk="1" hangingPunct="1">
              <a:spcBef>
                <a:spcPct val="0"/>
              </a:spcBef>
              <a:buClrTx/>
              <a:buFontTx/>
              <a:buNone/>
            </a:pPr>
            <a:r>
              <a:rPr lang="fr-FR" altLang="fr-FR" sz="2000" dirty="0">
                <a:solidFill>
                  <a:srgbClr val="7030A0"/>
                </a:solidFill>
                <a:latin typeface="Arial" panose="020B0604020202020204" pitchFamily="34" charset="0"/>
                <a:cs typeface="Arial" panose="020B0604020202020204" pitchFamily="34" charset="0"/>
              </a:rPr>
              <a:t>Nouveaux acteurs ?</a:t>
            </a:r>
          </a:p>
          <a:p>
            <a:pPr eaLnBrk="1" hangingPunct="1">
              <a:spcBef>
                <a:spcPct val="0"/>
              </a:spcBef>
              <a:buClrTx/>
              <a:buFontTx/>
              <a:buNone/>
            </a:pPr>
            <a:r>
              <a:rPr lang="fr-FR" altLang="fr-FR" sz="2000" dirty="0">
                <a:solidFill>
                  <a:srgbClr val="7030A0"/>
                </a:solidFill>
                <a:latin typeface="Arial" panose="020B0604020202020204" pitchFamily="34" charset="0"/>
                <a:cs typeface="Arial" panose="020B0604020202020204" pitchFamily="34" charset="0"/>
              </a:rPr>
              <a:t>‘(Google)</a:t>
            </a:r>
            <a:endParaRPr lang="fr-FR" altLang="fr-FR" sz="2000" dirty="0">
              <a:solidFill>
                <a:schemeClr val="tx1"/>
              </a:solidFill>
              <a:latin typeface="Arial" panose="020B0604020202020204" pitchFamily="34" charset="0"/>
              <a:cs typeface="Arial" panose="020B0604020202020204" pitchFamily="34" charset="0"/>
            </a:endParaRPr>
          </a:p>
          <a:p>
            <a:pPr eaLnBrk="1" hangingPunct="1">
              <a:spcBef>
                <a:spcPct val="0"/>
              </a:spcBef>
              <a:buClrTx/>
              <a:buFontTx/>
              <a:buNone/>
            </a:pPr>
            <a:endParaRPr lang="fr-FR" altLang="fr-FR" sz="2000" dirty="0">
              <a:solidFill>
                <a:schemeClr val="tx1"/>
              </a:solidFill>
              <a:latin typeface="Arial" panose="020B0604020202020204" pitchFamily="34" charset="0"/>
              <a:cs typeface="Arial" panose="020B0604020202020204" pitchFamily="34" charset="0"/>
            </a:endParaRPr>
          </a:p>
        </p:txBody>
      </p:sp>
      <p:sp>
        <p:nvSpPr>
          <p:cNvPr id="59398" name="Rectangle 20"/>
          <p:cNvSpPr>
            <a:spLocks noChangeArrowheads="1"/>
          </p:cNvSpPr>
          <p:nvPr/>
        </p:nvSpPr>
        <p:spPr bwMode="auto">
          <a:xfrm>
            <a:off x="7051675" y="4101437"/>
            <a:ext cx="302895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r" eaLnBrk="1" hangingPunct="1">
              <a:spcBef>
                <a:spcPct val="0"/>
              </a:spcBef>
              <a:buClrTx/>
              <a:buFontTx/>
              <a:buNone/>
            </a:pPr>
            <a:r>
              <a:rPr lang="fr-FR" altLang="fr-FR" sz="2000" b="1" dirty="0">
                <a:solidFill>
                  <a:schemeClr val="tx1"/>
                </a:solidFill>
                <a:latin typeface="Arial" panose="020B0604020202020204" pitchFamily="34" charset="0"/>
                <a:cs typeface="Arial" panose="020B0604020202020204" pitchFamily="34" charset="0"/>
              </a:rPr>
              <a:t>Les attentes </a:t>
            </a:r>
            <a:r>
              <a:rPr lang="fr-FR" altLang="fr-FR" sz="2000" dirty="0">
                <a:solidFill>
                  <a:schemeClr val="tx1"/>
                </a:solidFill>
                <a:latin typeface="Arial" panose="020B0604020202020204" pitchFamily="34" charset="0"/>
                <a:cs typeface="Arial" panose="020B0604020202020204" pitchFamily="34" charset="0"/>
              </a:rPr>
              <a:t>/ </a:t>
            </a:r>
            <a:r>
              <a:rPr lang="fr-FR" altLang="fr-FR" sz="2000" b="1" dirty="0">
                <a:solidFill>
                  <a:schemeClr val="tx1"/>
                </a:solidFill>
                <a:latin typeface="Arial" panose="020B0604020202020204" pitchFamily="34" charset="0"/>
                <a:cs typeface="Arial" panose="020B0604020202020204" pitchFamily="34" charset="0"/>
              </a:rPr>
              <a:t>demandes de santé </a:t>
            </a:r>
          </a:p>
          <a:p>
            <a:pPr algn="r" eaLnBrk="1" hangingPunct="1">
              <a:spcBef>
                <a:spcPct val="0"/>
              </a:spcBef>
              <a:buClrTx/>
              <a:buFontTx/>
              <a:buNone/>
            </a:pPr>
            <a:r>
              <a:rPr lang="fr-FR" altLang="fr-FR" sz="2000" b="1" dirty="0">
                <a:solidFill>
                  <a:schemeClr val="tx1"/>
                </a:solidFill>
                <a:latin typeface="Arial" panose="020B0604020202020204" pitchFamily="34" charset="0"/>
                <a:cs typeface="Arial" panose="020B0604020202020204" pitchFamily="34" charset="0"/>
              </a:rPr>
              <a:t>de la population</a:t>
            </a:r>
          </a:p>
          <a:p>
            <a:pPr algn="r" eaLnBrk="1" hangingPunct="1">
              <a:spcBef>
                <a:spcPct val="0"/>
              </a:spcBef>
              <a:buClrTx/>
              <a:buFontTx/>
              <a:buNone/>
            </a:pPr>
            <a:r>
              <a:rPr lang="fr-FR" altLang="fr-FR" sz="2000" dirty="0">
                <a:solidFill>
                  <a:srgbClr val="FF0000"/>
                </a:solidFill>
                <a:latin typeface="Arial" panose="020B0604020202020204" pitchFamily="34" charset="0"/>
                <a:cs typeface="Arial" panose="020B0604020202020204" pitchFamily="34" charset="0"/>
              </a:rPr>
              <a:t>Santé connectée</a:t>
            </a:r>
          </a:p>
          <a:p>
            <a:pPr algn="r" eaLnBrk="1" hangingPunct="1">
              <a:spcBef>
                <a:spcPct val="0"/>
              </a:spcBef>
              <a:buClrTx/>
              <a:buFontTx/>
              <a:buNone/>
            </a:pPr>
            <a:r>
              <a:rPr lang="fr-FR" altLang="fr-FR" sz="2000" dirty="0">
                <a:solidFill>
                  <a:srgbClr val="FF0000"/>
                </a:solidFill>
                <a:latin typeface="Arial" panose="020B0604020202020204" pitchFamily="34" charset="0"/>
                <a:cs typeface="Arial" panose="020B0604020202020204" pitchFamily="34" charset="0"/>
              </a:rPr>
              <a:t>Santé mobile</a:t>
            </a:r>
          </a:p>
          <a:p>
            <a:pPr algn="r" eaLnBrk="1" hangingPunct="1">
              <a:spcBef>
                <a:spcPct val="0"/>
              </a:spcBef>
              <a:buClrTx/>
              <a:buFontTx/>
              <a:buNone/>
            </a:pPr>
            <a:r>
              <a:rPr lang="fr-FR" altLang="fr-FR" sz="2000" dirty="0">
                <a:solidFill>
                  <a:srgbClr val="FF0000"/>
                </a:solidFill>
                <a:latin typeface="Arial" panose="020B0604020202020204" pitchFamily="34" charset="0"/>
                <a:cs typeface="Arial" panose="020B0604020202020204" pitchFamily="34" charset="0"/>
              </a:rPr>
              <a:t>E- patient</a:t>
            </a:r>
            <a:r>
              <a:rPr lang="fr-FR" altLang="fr-FR" sz="2000" dirty="0">
                <a:solidFill>
                  <a:schemeClr val="tx1"/>
                </a:solidFill>
                <a:latin typeface="Arial" panose="020B0604020202020204" pitchFamily="34" charset="0"/>
                <a:cs typeface="Arial" panose="020B0604020202020204" pitchFamily="34" charset="0"/>
              </a:rPr>
              <a:t> </a:t>
            </a:r>
          </a:p>
        </p:txBody>
      </p:sp>
      <p:sp>
        <p:nvSpPr>
          <p:cNvPr id="59399" name="Rectangle 21"/>
          <p:cNvSpPr>
            <a:spLocks noChangeArrowheads="1"/>
          </p:cNvSpPr>
          <p:nvPr/>
        </p:nvSpPr>
        <p:spPr bwMode="auto">
          <a:xfrm>
            <a:off x="6215921" y="1260578"/>
            <a:ext cx="4733925"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2000" b="1" dirty="0">
                <a:solidFill>
                  <a:schemeClr val="tx1"/>
                </a:solidFill>
                <a:latin typeface="Arial" panose="020B0604020202020204" pitchFamily="34" charset="0"/>
                <a:cs typeface="Arial" panose="020B0604020202020204" pitchFamily="34" charset="0"/>
              </a:rPr>
              <a:t>L’offre de santé</a:t>
            </a:r>
            <a:r>
              <a:rPr lang="fr-FR" altLang="fr-FR" sz="2000" dirty="0">
                <a:solidFill>
                  <a:schemeClr val="tx1"/>
                </a:solidFill>
                <a:latin typeface="Arial" panose="020B0604020202020204" pitchFamily="34" charset="0"/>
                <a:cs typeface="Arial" panose="020B0604020202020204" pitchFamily="34" charset="0"/>
              </a:rPr>
              <a:t> : réseaux d’éducation</a:t>
            </a:r>
          </a:p>
          <a:p>
            <a:pPr algn="just" eaLnBrk="1" hangingPunct="1">
              <a:spcBef>
                <a:spcPct val="0"/>
              </a:spcBef>
              <a:buClrTx/>
              <a:buFontTx/>
              <a:buNone/>
            </a:pPr>
            <a:r>
              <a:rPr lang="fr-FR" altLang="fr-FR" sz="2000" dirty="0">
                <a:solidFill>
                  <a:srgbClr val="7030A0"/>
                </a:solidFill>
                <a:latin typeface="Arial" panose="020B0604020202020204" pitchFamily="34" charset="0"/>
                <a:cs typeface="Arial" panose="020B0604020202020204" pitchFamily="34" charset="0"/>
              </a:rPr>
              <a:t>Acteurs industriels, associatifs, assureurs, complémentaires santé : les objets connectés, applis mobiles, sites web, « </a:t>
            </a:r>
            <a:r>
              <a:rPr lang="fr-FR" altLang="fr-FR" sz="2000" dirty="0" err="1">
                <a:solidFill>
                  <a:srgbClr val="7030A0"/>
                </a:solidFill>
                <a:latin typeface="Arial" panose="020B0604020202020204" pitchFamily="34" charset="0"/>
                <a:cs typeface="Arial" panose="020B0604020202020204" pitchFamily="34" charset="0"/>
              </a:rPr>
              <a:t>ubérisation</a:t>
            </a:r>
            <a:r>
              <a:rPr lang="fr-FR" altLang="fr-FR" sz="2000" dirty="0">
                <a:solidFill>
                  <a:srgbClr val="7030A0"/>
                </a:solidFill>
                <a:latin typeface="Arial" panose="020B0604020202020204" pitchFamily="34" charset="0"/>
                <a:cs typeface="Arial" panose="020B0604020202020204" pitchFamily="34" charset="0"/>
              </a:rPr>
              <a:t> de la santé »… </a:t>
            </a:r>
          </a:p>
        </p:txBody>
      </p:sp>
      <p:sp>
        <p:nvSpPr>
          <p:cNvPr id="59400" name="Rectangle 21"/>
          <p:cNvSpPr>
            <a:spLocks noChangeArrowheads="1"/>
          </p:cNvSpPr>
          <p:nvPr/>
        </p:nvSpPr>
        <p:spPr bwMode="auto">
          <a:xfrm>
            <a:off x="7068425" y="2798511"/>
            <a:ext cx="32543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2000" i="1" dirty="0" err="1">
                <a:solidFill>
                  <a:srgbClr val="7030A0"/>
                </a:solidFill>
                <a:latin typeface="Arial" panose="020B0604020202020204" pitchFamily="34" charset="0"/>
                <a:cs typeface="Arial" panose="020B0604020202020204" pitchFamily="34" charset="0"/>
              </a:rPr>
              <a:t>quantified</a:t>
            </a:r>
            <a:r>
              <a:rPr lang="fr-FR" altLang="fr-FR" sz="2000" i="1" dirty="0">
                <a:solidFill>
                  <a:srgbClr val="7030A0"/>
                </a:solidFill>
                <a:latin typeface="Arial" panose="020B0604020202020204" pitchFamily="34" charset="0"/>
                <a:cs typeface="Arial" panose="020B0604020202020204" pitchFamily="34" charset="0"/>
              </a:rPr>
              <a:t> self,</a:t>
            </a:r>
            <a:r>
              <a:rPr lang="fr-FR" altLang="fr-FR" sz="2000" dirty="0">
                <a:solidFill>
                  <a:srgbClr val="7030A0"/>
                </a:solidFill>
                <a:latin typeface="Arial" panose="020B0604020202020204" pitchFamily="34" charset="0"/>
                <a:cs typeface="Arial" panose="020B0604020202020204" pitchFamily="34" charset="0"/>
              </a:rPr>
              <a:t> </a:t>
            </a:r>
            <a:r>
              <a:rPr lang="fr-FR" altLang="fr-FR" sz="2000" i="1" dirty="0">
                <a:solidFill>
                  <a:srgbClr val="7030A0"/>
                </a:solidFill>
                <a:latin typeface="Arial" panose="020B0604020202020204" pitchFamily="34" charset="0"/>
                <a:cs typeface="Arial" panose="020B0604020202020204" pitchFamily="34" charset="0"/>
              </a:rPr>
              <a:t>self-management</a:t>
            </a:r>
            <a:r>
              <a:rPr lang="fr-FR" altLang="fr-FR" sz="2000" dirty="0">
                <a:solidFill>
                  <a:srgbClr val="7030A0"/>
                </a:solidFill>
                <a:latin typeface="Arial" panose="020B0604020202020204" pitchFamily="34" charset="0"/>
                <a:cs typeface="Arial" panose="020B0604020202020204" pitchFamily="34" charset="0"/>
              </a:rPr>
              <a:t>, deuxième avis, coaching, téléconseil </a:t>
            </a:r>
          </a:p>
        </p:txBody>
      </p:sp>
      <p:pic>
        <p:nvPicPr>
          <p:cNvPr id="59401" name="Image 16"/>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547350" y="1588"/>
            <a:ext cx="1644650"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a:xfrm>
            <a:off x="2573338" y="6443663"/>
            <a:ext cx="7620000" cy="365125"/>
          </a:xfrm>
        </p:spPr>
        <p:txBody>
          <a:bodyPr/>
          <a:lstStyle/>
          <a:p>
            <a:pPr algn="r">
              <a:defRPr/>
            </a:pPr>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pPr>
              <a:defRPr/>
            </a:pPr>
            <a:fld id="{318192A5-EC5A-4467-AC6B-3AF6C40B5A00}" type="slidenum">
              <a:rPr lang="en-US" smtClean="0"/>
              <a:pPr>
                <a:defRPr/>
              </a:pPr>
              <a:t>17</a:t>
            </a:fld>
            <a:endParaRPr lang="en-US"/>
          </a:p>
        </p:txBody>
      </p:sp>
    </p:spTree>
    <p:extLst>
      <p:ext uri="{BB962C8B-B14F-4D97-AF65-F5344CB8AC3E}">
        <p14:creationId xmlns:p14="http://schemas.microsoft.com/office/powerpoint/2010/main" val="159069757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Plan de l’exposé</a:t>
            </a:r>
          </a:p>
        </p:txBody>
      </p:sp>
      <p:sp>
        <p:nvSpPr>
          <p:cNvPr id="3" name="Espace réservé du contenu 2"/>
          <p:cNvSpPr>
            <a:spLocks noGrp="1"/>
          </p:cNvSpPr>
          <p:nvPr>
            <p:ph idx="1"/>
          </p:nvPr>
        </p:nvSpPr>
        <p:spPr/>
        <p:txBody>
          <a:bodyPr>
            <a:normAutofit/>
          </a:bodyPr>
          <a:lstStyle/>
          <a:p>
            <a:pPr algn="just"/>
            <a:r>
              <a:rPr lang="fr-FR" sz="3200" dirty="0"/>
              <a:t>Les principaux indicateurs de l’évolution des systèmes de santé en Europe.</a:t>
            </a:r>
          </a:p>
          <a:p>
            <a:pPr algn="just"/>
            <a:r>
              <a:rPr lang="fr-FR" sz="3200" b="1" dirty="0">
                <a:solidFill>
                  <a:srgbClr val="C00000"/>
                </a:solidFill>
              </a:rPr>
              <a:t>Nouvelles perspectives d’organisation des soins au domicile dans l’ère numérique.</a:t>
            </a:r>
          </a:p>
          <a:p>
            <a:pPr algn="just"/>
            <a:r>
              <a:rPr lang="fr-FR" sz="3200" dirty="0"/>
              <a:t>La robotisation des métiers de la santé : un risque de deshumanisation</a:t>
            </a:r>
          </a:p>
        </p:txBody>
      </p:sp>
      <p:sp>
        <p:nvSpPr>
          <p:cNvPr id="4" name="Espace réservé du pied de page 3"/>
          <p:cNvSpPr>
            <a:spLocks noGrp="1"/>
          </p:cNvSpPr>
          <p:nvPr>
            <p:ph type="ftr" sz="quarter" idx="11"/>
          </p:nvPr>
        </p:nvSpPr>
        <p:spPr/>
        <p:txBody>
          <a:bodyPr/>
          <a:lstStyle/>
          <a:p>
            <a:r>
              <a:rPr lang="fr-FR"/>
              <a:t>Conférence AG FNISASIC 11 mai Paris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18</a:t>
            </a:fld>
            <a:endParaRPr lang="en-US" dirty="0"/>
          </a:p>
        </p:txBody>
      </p:sp>
    </p:spTree>
    <p:extLst>
      <p:ext uri="{BB962C8B-B14F-4D97-AF65-F5344CB8AC3E}">
        <p14:creationId xmlns:p14="http://schemas.microsoft.com/office/powerpoint/2010/main" val="240277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5"/>
          <p:cNvSpPr>
            <a:spLocks noGrp="1"/>
          </p:cNvSpPr>
          <p:nvPr>
            <p:ph type="title"/>
          </p:nvPr>
        </p:nvSpPr>
        <p:spPr>
          <a:xfrm>
            <a:off x="2963864" y="373367"/>
            <a:ext cx="6332538" cy="638175"/>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fr-FR" altLang="fr-FR" sz="2000" dirty="0"/>
              <a:t>La pratique de la télémédecine en France : prise en compte de la tradition clinique française</a:t>
            </a:r>
          </a:p>
        </p:txBody>
      </p:sp>
      <p:sp>
        <p:nvSpPr>
          <p:cNvPr id="12291" name="Espace réservé du numéro de diapositive 4"/>
          <p:cNvSpPr>
            <a:spLocks noGrp="1"/>
          </p:cNvSpPr>
          <p:nvPr>
            <p:ph type="sldNum" sz="quarter" idx="12"/>
          </p:nvPr>
        </p:nvSpPr>
        <p:spPr>
          <a:xfrm>
            <a:off x="1922464" y="1447800"/>
            <a:ext cx="585787" cy="2746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800">
                <a:solidFill>
                  <a:schemeClr val="tx1"/>
                </a:solidFill>
                <a:latin typeface="Arial" panose="020B0604020202020204" pitchFamily="34" charset="0"/>
              </a:defRPr>
            </a:lvl1pPr>
            <a:lvl2pPr marL="742950" indent="-285750">
              <a:defRPr sz="800">
                <a:solidFill>
                  <a:schemeClr val="tx1"/>
                </a:solidFill>
                <a:latin typeface="Arial" panose="020B0604020202020204" pitchFamily="34" charset="0"/>
              </a:defRPr>
            </a:lvl2pPr>
            <a:lvl3pPr marL="1143000" indent="-228600">
              <a:defRPr sz="800">
                <a:solidFill>
                  <a:schemeClr val="tx1"/>
                </a:solidFill>
                <a:latin typeface="Arial" panose="020B0604020202020204" pitchFamily="34" charset="0"/>
              </a:defRPr>
            </a:lvl3pPr>
            <a:lvl4pPr marL="1600200" indent="-228600">
              <a:defRPr sz="800">
                <a:solidFill>
                  <a:schemeClr val="tx1"/>
                </a:solidFill>
                <a:latin typeface="Arial" panose="020B0604020202020204" pitchFamily="34" charset="0"/>
              </a:defRPr>
            </a:lvl4pPr>
            <a:lvl5pPr marL="2057400" indent="-228600">
              <a:defRPr sz="800">
                <a:solidFill>
                  <a:schemeClr val="tx1"/>
                </a:solidFill>
                <a:latin typeface="Arial" panose="020B0604020202020204" pitchFamily="34" charset="0"/>
              </a:defRPr>
            </a:lvl5pPr>
            <a:lvl6pPr marL="2514600" indent="-228600" eaLnBrk="0" fontAlgn="base" hangingPunct="0">
              <a:spcBef>
                <a:spcPct val="0"/>
              </a:spcBef>
              <a:spcAft>
                <a:spcPct val="0"/>
              </a:spcAft>
              <a:defRPr sz="800">
                <a:solidFill>
                  <a:schemeClr val="tx1"/>
                </a:solidFill>
                <a:latin typeface="Arial" panose="020B0604020202020204" pitchFamily="34" charset="0"/>
              </a:defRPr>
            </a:lvl6pPr>
            <a:lvl7pPr marL="2971800" indent="-228600" eaLnBrk="0" fontAlgn="base" hangingPunct="0">
              <a:spcBef>
                <a:spcPct val="0"/>
              </a:spcBef>
              <a:spcAft>
                <a:spcPct val="0"/>
              </a:spcAft>
              <a:defRPr sz="800">
                <a:solidFill>
                  <a:schemeClr val="tx1"/>
                </a:solidFill>
                <a:latin typeface="Arial" panose="020B0604020202020204" pitchFamily="34" charset="0"/>
              </a:defRPr>
            </a:lvl7pPr>
            <a:lvl8pPr marL="3429000" indent="-228600" eaLnBrk="0" fontAlgn="base" hangingPunct="0">
              <a:spcBef>
                <a:spcPct val="0"/>
              </a:spcBef>
              <a:spcAft>
                <a:spcPct val="0"/>
              </a:spcAft>
              <a:defRPr sz="800">
                <a:solidFill>
                  <a:schemeClr val="tx1"/>
                </a:solidFill>
                <a:latin typeface="Arial" panose="020B0604020202020204" pitchFamily="34" charset="0"/>
              </a:defRPr>
            </a:lvl8pPr>
            <a:lvl9pPr marL="3886200" indent="-228600" eaLnBrk="0" fontAlgn="base" hangingPunct="0">
              <a:spcBef>
                <a:spcPct val="0"/>
              </a:spcBef>
              <a:spcAft>
                <a:spcPct val="0"/>
              </a:spcAft>
              <a:defRPr sz="800">
                <a:solidFill>
                  <a:schemeClr val="tx1"/>
                </a:solidFill>
                <a:latin typeface="Arial" panose="020B0604020202020204" pitchFamily="34" charset="0"/>
              </a:defRPr>
            </a:lvl9pPr>
          </a:lstStyle>
          <a:p>
            <a:pPr algn="ctr"/>
            <a:fld id="{3280CAAB-667D-45F7-9536-87F1698585F6}" type="slidenum">
              <a:rPr lang="fr-FR" altLang="fr-FR" sz="1400">
                <a:cs typeface="Arial" panose="020B0604020202020204" pitchFamily="34" charset="0"/>
              </a:rPr>
              <a:pPr algn="ctr"/>
              <a:t>19</a:t>
            </a:fld>
            <a:endParaRPr lang="fr-FR" altLang="fr-FR" sz="1400">
              <a:cs typeface="Arial" panose="020B0604020202020204" pitchFamily="34" charset="0"/>
            </a:endParaRPr>
          </a:p>
        </p:txBody>
      </p:sp>
      <p:pic>
        <p:nvPicPr>
          <p:cNvPr id="1229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11900" y="1701800"/>
            <a:ext cx="3030538"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6" descr="Médecine cliniq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3864" y="1677989"/>
            <a:ext cx="2916237" cy="412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p:txBody>
          <a:bodyPr/>
          <a:lstStyle/>
          <a:p>
            <a:r>
              <a:rPr lang="fr-FR"/>
              <a:t>Conférence AG FNISASIC 11 mai Paris</a:t>
            </a:r>
            <a:endParaRPr lang="en-US" dirty="0"/>
          </a:p>
        </p:txBody>
      </p:sp>
    </p:spTree>
    <p:extLst>
      <p:ext uri="{BB962C8B-B14F-4D97-AF65-F5344CB8AC3E}">
        <p14:creationId xmlns:p14="http://schemas.microsoft.com/office/powerpoint/2010/main" val="306662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Plan de l’exposé</a:t>
            </a:r>
          </a:p>
        </p:txBody>
      </p:sp>
      <p:sp>
        <p:nvSpPr>
          <p:cNvPr id="3" name="Espace réservé du contenu 2"/>
          <p:cNvSpPr>
            <a:spLocks noGrp="1"/>
          </p:cNvSpPr>
          <p:nvPr>
            <p:ph idx="1"/>
          </p:nvPr>
        </p:nvSpPr>
        <p:spPr/>
        <p:txBody>
          <a:bodyPr>
            <a:normAutofit/>
          </a:bodyPr>
          <a:lstStyle/>
          <a:p>
            <a:pPr algn="just"/>
            <a:r>
              <a:rPr lang="fr-FR" sz="3200" dirty="0"/>
              <a:t>Les principaux indicateurs de l’évolution des systèmes de santé en Europe.</a:t>
            </a:r>
          </a:p>
          <a:p>
            <a:pPr algn="just"/>
            <a:r>
              <a:rPr lang="fr-FR" sz="3200" dirty="0"/>
              <a:t>Nouvelles perspectives d’organisation des soins au domicile dans l’ère numérique.</a:t>
            </a:r>
          </a:p>
          <a:p>
            <a:pPr algn="just"/>
            <a:r>
              <a:rPr lang="fr-FR" sz="3200" dirty="0"/>
              <a:t>La robotisation des métiers de la santé : un risque de deshumanisation</a:t>
            </a:r>
          </a:p>
        </p:txBody>
      </p:sp>
      <p:sp>
        <p:nvSpPr>
          <p:cNvPr id="4" name="Espace réservé du pied de page 3"/>
          <p:cNvSpPr>
            <a:spLocks noGrp="1"/>
          </p:cNvSpPr>
          <p:nvPr>
            <p:ph type="ftr" sz="quarter" idx="11"/>
          </p:nvPr>
        </p:nvSpPr>
        <p:spPr/>
        <p:txBody>
          <a:bodyPr/>
          <a:lstStyle/>
          <a:p>
            <a:r>
              <a:rPr lang="fr-FR"/>
              <a:t>Conférence AG FNISASIC 11 mai Paris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22828084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La définition française</a:t>
            </a:r>
            <a:br>
              <a:rPr lang="fr-FR" dirty="0"/>
            </a:br>
            <a:r>
              <a:rPr lang="fr-FR" sz="2400" dirty="0">
                <a:solidFill>
                  <a:schemeClr val="tx1"/>
                </a:solidFill>
              </a:rPr>
              <a:t>(art. L6316-1 du CSP)</a:t>
            </a:r>
            <a:endParaRPr lang="fr-FR" dirty="0"/>
          </a:p>
        </p:txBody>
      </p:sp>
      <p:sp>
        <p:nvSpPr>
          <p:cNvPr id="3" name="Espace réservé du contenu 2"/>
          <p:cNvSpPr>
            <a:spLocks noGrp="1"/>
          </p:cNvSpPr>
          <p:nvPr>
            <p:ph idx="1"/>
          </p:nvPr>
        </p:nvSpPr>
        <p:spPr/>
        <p:style>
          <a:lnRef idx="2">
            <a:schemeClr val="accent1"/>
          </a:lnRef>
          <a:fillRef idx="1">
            <a:schemeClr val="lt1"/>
          </a:fillRef>
          <a:effectRef idx="0">
            <a:schemeClr val="accent1"/>
          </a:effectRef>
          <a:fontRef idx="minor">
            <a:schemeClr val="dk1"/>
          </a:fontRef>
        </p:style>
        <p:txBody>
          <a:bodyPr>
            <a:normAutofit fontScale="92500" lnSpcReduction="10000"/>
          </a:bodyPr>
          <a:lstStyle/>
          <a:p>
            <a:pPr algn="just"/>
            <a:r>
              <a:rPr lang="fr-FR" dirty="0"/>
              <a:t>La télémédecine est </a:t>
            </a:r>
            <a:r>
              <a:rPr lang="fr-FR" b="1" dirty="0">
                <a:solidFill>
                  <a:srgbClr val="FF0000"/>
                </a:solidFill>
              </a:rPr>
              <a:t>une forme de pratique médicale à distance </a:t>
            </a:r>
            <a:r>
              <a:rPr lang="fr-FR" dirty="0"/>
              <a:t>utilisant </a:t>
            </a:r>
            <a:r>
              <a:rPr lang="fr-FR" b="1" dirty="0"/>
              <a:t>les technologies de l’information et de la communication</a:t>
            </a:r>
            <a:r>
              <a:rPr lang="fr-FR" dirty="0"/>
              <a:t>. Elle met en rapport, entre eux ou avec un patient, un ou plusieurs professionnels de santé, parmi lesquels figure nécessairement un professionnel médical et, le cas échéant, d’autres professionnels apportant leurs soins au patient. </a:t>
            </a:r>
          </a:p>
          <a:p>
            <a:pPr algn="just"/>
            <a:r>
              <a:rPr lang="fr-FR" dirty="0"/>
              <a:t>Elle permet d’établir un diagnostic, d’assurer, pour un patient à risque, un suivi à visée préventive ou un suivi post-thérapeutique, de requérir un avis spécialisé, de préparer une décision thérapeutique, de prescrire des produits, de prescrire ou de réaliser des prestations ou des actes ou d’effectuer une surveillance de l’état des patients. </a:t>
            </a:r>
          </a:p>
          <a:p>
            <a:pPr algn="just"/>
            <a:r>
              <a:rPr lang="fr-FR" b="1" dirty="0"/>
              <a:t>La définition des actes de télémédecine</a:t>
            </a:r>
            <a:r>
              <a:rPr lang="fr-FR" dirty="0"/>
              <a:t> ainsi que leurs conditions de mise en œuvre et de prise en charge financière sont fixées par décret</a:t>
            </a:r>
            <a:r>
              <a:rPr lang="fr-FR" b="1" dirty="0"/>
              <a:t>,</a:t>
            </a:r>
            <a:r>
              <a:rPr lang="fr-FR" dirty="0"/>
              <a:t> en tenant compte des déficiences de l’offre de soins dues à l’insularité et l’enclavement géographique</a:t>
            </a:r>
          </a:p>
        </p:txBody>
      </p:sp>
      <p:sp>
        <p:nvSpPr>
          <p:cNvPr id="4" name="Espace réservé du pied de page 3"/>
          <p:cNvSpPr>
            <a:spLocks noGrp="1"/>
          </p:cNvSpPr>
          <p:nvPr>
            <p:ph type="ftr" sz="quarter" idx="11"/>
          </p:nvPr>
        </p:nvSpPr>
        <p:spPr>
          <a:xfrm>
            <a:off x="5601431" y="6271551"/>
            <a:ext cx="6297612" cy="365125"/>
          </a:xfrm>
        </p:spPr>
        <p:txBody>
          <a:bodyPr/>
          <a:lstStyle/>
          <a:p>
            <a:pPr algn="r"/>
            <a:r>
              <a:rPr lang="fr-FR"/>
              <a:t>Conférence AG FNISASIC 11 mai Paris</a:t>
            </a:r>
            <a:endParaRPr lang="en-US" dirty="0"/>
          </a:p>
        </p:txBody>
      </p:sp>
      <p:sp>
        <p:nvSpPr>
          <p:cNvPr id="5" name="Espace réservé du numéro de diapositive 4"/>
          <p:cNvSpPr>
            <a:spLocks noGrp="1"/>
          </p:cNvSpPr>
          <p:nvPr>
            <p:ph type="sldNum" sz="quarter" idx="12"/>
          </p:nvPr>
        </p:nvSpPr>
        <p:spPr/>
        <p:txBody>
          <a:bodyPr/>
          <a:lstStyle/>
          <a:p>
            <a:fld id="{4FAB73BC-B049-4115-A692-8D63A059BFB8}" type="slidenum">
              <a:rPr lang="en-US" smtClean="0"/>
              <a:pPr/>
              <a:t>20</a:t>
            </a:fld>
            <a:endParaRPr lang="en-US" dirty="0"/>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07879" y="76656"/>
            <a:ext cx="1784121" cy="490633"/>
          </a:xfrm>
          <a:prstGeom prst="rect">
            <a:avLst/>
          </a:prstGeom>
        </p:spPr>
      </p:pic>
    </p:spTree>
    <p:extLst>
      <p:ext uri="{BB962C8B-B14F-4D97-AF65-F5344CB8AC3E}">
        <p14:creationId xmlns:p14="http://schemas.microsoft.com/office/powerpoint/2010/main" val="35601645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2276390" y="178518"/>
            <a:ext cx="7500938" cy="1192213"/>
          </a:xfrm>
        </p:spPr>
        <p:style>
          <a:lnRef idx="2">
            <a:schemeClr val="accent1"/>
          </a:lnRef>
          <a:fillRef idx="1">
            <a:schemeClr val="lt1"/>
          </a:fillRef>
          <a:effectRef idx="0">
            <a:schemeClr val="accent1"/>
          </a:effectRef>
          <a:fontRef idx="minor">
            <a:schemeClr val="dk1"/>
          </a:fontRef>
        </p:style>
        <p:txBody>
          <a:bodyPr rtlCol="0">
            <a:normAutofit/>
          </a:bodyPr>
          <a:lstStyle/>
          <a:p>
            <a:pPr algn="ctr" fontAlgn="auto">
              <a:spcAft>
                <a:spcPts val="0"/>
              </a:spcAft>
              <a:defRPr/>
            </a:pPr>
            <a:r>
              <a:rPr lang="fr-FR" sz="2325" b="1" dirty="0">
                <a:solidFill>
                  <a:srgbClr val="993300"/>
                </a:solidFill>
              </a:rPr>
              <a:t>Les actes de télémédecine structurent un projet médical de parcours ou de filière</a:t>
            </a:r>
            <a:r>
              <a:rPr lang="en-US" sz="2325" dirty="0">
                <a:solidFill>
                  <a:srgbClr val="993300"/>
                </a:solidFill>
              </a:rPr>
              <a:t>.</a:t>
            </a:r>
            <a:br>
              <a:rPr lang="en-US" dirty="0">
                <a:solidFill>
                  <a:srgbClr val="993300"/>
                </a:solidFill>
              </a:rPr>
            </a:br>
            <a:r>
              <a:rPr lang="fr-FR" sz="1650" i="1" dirty="0">
                <a:solidFill>
                  <a:srgbClr val="993300"/>
                </a:solidFill>
              </a:rPr>
              <a:t>Décret du 19 octobre 2010</a:t>
            </a:r>
            <a:endParaRPr lang="fr-FR" sz="1650" dirty="0"/>
          </a:p>
        </p:txBody>
      </p:sp>
      <p:sp>
        <p:nvSpPr>
          <p:cNvPr id="12291" name="Rectangle 3"/>
          <p:cNvSpPr>
            <a:spLocks noGrp="1" noChangeArrowheads="1"/>
          </p:cNvSpPr>
          <p:nvPr>
            <p:ph type="body" idx="1"/>
          </p:nvPr>
        </p:nvSpPr>
        <p:spPr>
          <a:xfrm>
            <a:off x="1699964" y="1434402"/>
            <a:ext cx="8569325" cy="5184775"/>
          </a:xfrm>
        </p:spPr>
        <p:style>
          <a:lnRef idx="2">
            <a:schemeClr val="accent1"/>
          </a:lnRef>
          <a:fillRef idx="1">
            <a:schemeClr val="lt1"/>
          </a:fillRef>
          <a:effectRef idx="0">
            <a:schemeClr val="accent1"/>
          </a:effectRef>
          <a:fontRef idx="minor">
            <a:schemeClr val="dk1"/>
          </a:fontRef>
        </p:style>
        <p:txBody>
          <a:bodyPr rtlCol="0">
            <a:noAutofit/>
          </a:bodyPr>
          <a:lstStyle/>
          <a:p>
            <a:pPr algn="just" fontAlgn="auto">
              <a:lnSpc>
                <a:spcPct val="120000"/>
              </a:lnSpc>
              <a:spcBef>
                <a:spcPct val="0"/>
              </a:spcBef>
              <a:spcAft>
                <a:spcPts val="0"/>
              </a:spcAft>
              <a:buFont typeface="Wingdings 3" charset="2"/>
              <a:buChar char=""/>
              <a:defRPr/>
            </a:pPr>
            <a:r>
              <a:rPr lang="fr-FR" altLang="fr-FR" sz="2000" b="1" dirty="0">
                <a:solidFill>
                  <a:schemeClr val="tx1">
                    <a:lumMod val="75000"/>
                    <a:lumOff val="25000"/>
                  </a:schemeClr>
                </a:solidFill>
              </a:rPr>
              <a:t>La téléconsultation</a:t>
            </a:r>
            <a:r>
              <a:rPr lang="fr-FR" altLang="fr-FR" sz="2000" dirty="0">
                <a:solidFill>
                  <a:schemeClr val="tx1">
                    <a:lumMod val="75000"/>
                    <a:lumOff val="25000"/>
                  </a:schemeClr>
                </a:solidFill>
              </a:rPr>
              <a:t> </a:t>
            </a:r>
            <a:r>
              <a:rPr lang="fr-FR" altLang="fr-FR" sz="2000" i="1" dirty="0">
                <a:solidFill>
                  <a:schemeClr val="tx1">
                    <a:lumMod val="75000"/>
                    <a:lumOff val="25000"/>
                  </a:schemeClr>
                </a:solidFill>
              </a:rPr>
              <a:t>en présence du patient </a:t>
            </a:r>
            <a:r>
              <a:rPr lang="fr-FR" altLang="fr-FR" sz="2000" dirty="0">
                <a:solidFill>
                  <a:schemeClr val="tx1">
                    <a:lumMod val="75000"/>
                    <a:lumOff val="25000"/>
                  </a:schemeClr>
                </a:solidFill>
              </a:rPr>
              <a:t>qui peut être assisté d’un professionnel de santé médical ou non = </a:t>
            </a:r>
            <a:r>
              <a:rPr lang="fr-FR" altLang="fr-FR" sz="2000" i="1" dirty="0">
                <a:solidFill>
                  <a:srgbClr val="FF0000"/>
                </a:solidFill>
              </a:rPr>
              <a:t>une pratique qui vient </a:t>
            </a:r>
            <a:r>
              <a:rPr lang="fr-FR" altLang="fr-FR" sz="2000" i="1" u="sng" dirty="0">
                <a:solidFill>
                  <a:srgbClr val="FF0000"/>
                </a:solidFill>
              </a:rPr>
              <a:t>compléter</a:t>
            </a:r>
            <a:r>
              <a:rPr lang="fr-FR" altLang="fr-FR" sz="2000" i="1" dirty="0">
                <a:solidFill>
                  <a:srgbClr val="FF0000"/>
                </a:solidFill>
              </a:rPr>
              <a:t> la consultation en face en face  </a:t>
            </a:r>
            <a:endParaRPr lang="fr-FR" altLang="fr-FR" sz="2000" dirty="0">
              <a:solidFill>
                <a:schemeClr val="tx1">
                  <a:lumMod val="75000"/>
                  <a:lumOff val="25000"/>
                </a:schemeClr>
              </a:solidFill>
            </a:endParaRPr>
          </a:p>
          <a:p>
            <a:pPr algn="just" fontAlgn="auto">
              <a:lnSpc>
                <a:spcPct val="120000"/>
              </a:lnSpc>
              <a:spcBef>
                <a:spcPct val="0"/>
              </a:spcBef>
              <a:spcAft>
                <a:spcPts val="0"/>
              </a:spcAft>
              <a:buFont typeface="Wingdings 3" charset="2"/>
              <a:buChar char=""/>
              <a:defRPr/>
            </a:pPr>
            <a:r>
              <a:rPr lang="fr-FR" altLang="fr-FR" sz="2000" b="1" dirty="0">
                <a:solidFill>
                  <a:schemeClr val="tx1">
                    <a:lumMod val="75000"/>
                    <a:lumOff val="25000"/>
                  </a:schemeClr>
                </a:solidFill>
              </a:rPr>
              <a:t>La </a:t>
            </a:r>
            <a:r>
              <a:rPr lang="fr-FR" altLang="fr-FR" sz="2000" b="1" dirty="0" err="1">
                <a:solidFill>
                  <a:schemeClr val="tx1">
                    <a:lumMod val="75000"/>
                    <a:lumOff val="25000"/>
                  </a:schemeClr>
                </a:solidFill>
              </a:rPr>
              <a:t>téléexpertise</a:t>
            </a:r>
            <a:r>
              <a:rPr lang="fr-FR" altLang="fr-FR" sz="2000" dirty="0">
                <a:solidFill>
                  <a:schemeClr val="tx1">
                    <a:lumMod val="75000"/>
                    <a:lumOff val="25000"/>
                  </a:schemeClr>
                </a:solidFill>
              </a:rPr>
              <a:t> entre médecins avec le dossier médical </a:t>
            </a:r>
            <a:r>
              <a:rPr lang="fr-FR" altLang="fr-FR" sz="2000" i="1" dirty="0">
                <a:solidFill>
                  <a:schemeClr val="tx1">
                    <a:lumMod val="75000"/>
                    <a:lumOff val="25000"/>
                  </a:schemeClr>
                </a:solidFill>
              </a:rPr>
              <a:t>en l’absence du patient  = </a:t>
            </a:r>
            <a:r>
              <a:rPr lang="fr-FR" altLang="fr-FR" sz="2000" i="1" dirty="0">
                <a:solidFill>
                  <a:srgbClr val="FF0000"/>
                </a:solidFill>
              </a:rPr>
              <a:t>une pratique qui prend en compte la nécessaire </a:t>
            </a:r>
            <a:r>
              <a:rPr lang="fr-FR" altLang="fr-FR" sz="2000" i="1" u="sng" dirty="0">
                <a:solidFill>
                  <a:srgbClr val="FF0000"/>
                </a:solidFill>
              </a:rPr>
              <a:t>mutualisation</a:t>
            </a:r>
            <a:r>
              <a:rPr lang="fr-FR" altLang="fr-FR" sz="2000" i="1" dirty="0">
                <a:solidFill>
                  <a:srgbClr val="FF0000"/>
                </a:solidFill>
              </a:rPr>
              <a:t> des savoirs médicaux</a:t>
            </a:r>
            <a:endParaRPr lang="fr-FR" altLang="fr-FR" sz="2000" dirty="0">
              <a:solidFill>
                <a:schemeClr val="tx1">
                  <a:lumMod val="75000"/>
                  <a:lumOff val="25000"/>
                </a:schemeClr>
              </a:solidFill>
            </a:endParaRPr>
          </a:p>
          <a:p>
            <a:pPr algn="just" fontAlgn="auto">
              <a:lnSpc>
                <a:spcPct val="120000"/>
              </a:lnSpc>
              <a:spcBef>
                <a:spcPct val="0"/>
              </a:spcBef>
              <a:spcAft>
                <a:spcPts val="0"/>
              </a:spcAft>
              <a:buFont typeface="Wingdings 3" charset="2"/>
              <a:buChar char=""/>
              <a:defRPr/>
            </a:pPr>
            <a:r>
              <a:rPr lang="fr-FR" altLang="fr-FR" sz="2000" b="1" dirty="0">
                <a:solidFill>
                  <a:schemeClr val="tx1">
                    <a:lumMod val="75000"/>
                    <a:lumOff val="25000"/>
                  </a:schemeClr>
                </a:solidFill>
              </a:rPr>
              <a:t>La télésurveillance médicale</a:t>
            </a:r>
            <a:r>
              <a:rPr lang="fr-FR" altLang="fr-FR" sz="2000" dirty="0">
                <a:solidFill>
                  <a:schemeClr val="tx1">
                    <a:lumMod val="75000"/>
                    <a:lumOff val="25000"/>
                  </a:schemeClr>
                </a:solidFill>
              </a:rPr>
              <a:t> : transmission et interprétation par un médecin d’un indicateur clinique ou biologique d’une maladie (chronique) = </a:t>
            </a:r>
            <a:r>
              <a:rPr lang="fr-FR" altLang="fr-FR" sz="2000" i="1" dirty="0">
                <a:solidFill>
                  <a:srgbClr val="FF0000"/>
                </a:solidFill>
              </a:rPr>
              <a:t>une pratique qui structure </a:t>
            </a:r>
            <a:r>
              <a:rPr lang="fr-FR" altLang="fr-FR" sz="2000" i="1" u="sng" dirty="0">
                <a:solidFill>
                  <a:srgbClr val="FF0000"/>
                </a:solidFill>
              </a:rPr>
              <a:t>le parcours de soin d’une maladie chronique</a:t>
            </a:r>
            <a:endParaRPr lang="fr-FR" altLang="fr-FR" sz="2000" u="sng" dirty="0">
              <a:solidFill>
                <a:schemeClr val="tx1">
                  <a:lumMod val="75000"/>
                  <a:lumOff val="25000"/>
                </a:schemeClr>
              </a:solidFill>
            </a:endParaRPr>
          </a:p>
          <a:p>
            <a:pPr algn="just" fontAlgn="auto">
              <a:lnSpc>
                <a:spcPct val="120000"/>
              </a:lnSpc>
              <a:spcBef>
                <a:spcPct val="0"/>
              </a:spcBef>
              <a:spcAft>
                <a:spcPts val="0"/>
              </a:spcAft>
              <a:buFont typeface="Wingdings 3" charset="2"/>
              <a:buChar char=""/>
              <a:defRPr/>
            </a:pPr>
            <a:r>
              <a:rPr lang="fr-FR" altLang="fr-FR" sz="2000" b="1" dirty="0">
                <a:solidFill>
                  <a:schemeClr val="tx1">
                    <a:lumMod val="75000"/>
                    <a:lumOff val="25000"/>
                  </a:schemeClr>
                </a:solidFill>
              </a:rPr>
              <a:t>La téléassistance</a:t>
            </a:r>
            <a:r>
              <a:rPr lang="fr-FR" altLang="fr-FR" sz="2000" dirty="0">
                <a:solidFill>
                  <a:schemeClr val="tx1">
                    <a:lumMod val="75000"/>
                    <a:lumOff val="25000"/>
                  </a:schemeClr>
                </a:solidFill>
              </a:rPr>
              <a:t> </a:t>
            </a:r>
            <a:r>
              <a:rPr lang="fr-FR" altLang="fr-FR" sz="2000" b="1" dirty="0">
                <a:solidFill>
                  <a:schemeClr val="tx1">
                    <a:lumMod val="75000"/>
                    <a:lumOff val="25000"/>
                  </a:schemeClr>
                </a:solidFill>
              </a:rPr>
              <a:t>médicale</a:t>
            </a:r>
            <a:r>
              <a:rPr lang="fr-FR" altLang="fr-FR" sz="2000" dirty="0">
                <a:solidFill>
                  <a:schemeClr val="tx1">
                    <a:lumMod val="75000"/>
                    <a:lumOff val="25000"/>
                  </a:schemeClr>
                </a:solidFill>
              </a:rPr>
              <a:t> d’un médecin à un autre médecin ou à un professionnel de santé non-médical = </a:t>
            </a:r>
            <a:r>
              <a:rPr lang="fr-FR" altLang="fr-FR" sz="2000" i="1" dirty="0">
                <a:solidFill>
                  <a:srgbClr val="FF0000"/>
                </a:solidFill>
              </a:rPr>
              <a:t>une pratique qui structure </a:t>
            </a:r>
            <a:r>
              <a:rPr lang="fr-FR" altLang="fr-FR" sz="2000" i="1" u="sng" dirty="0">
                <a:solidFill>
                  <a:srgbClr val="FF0000"/>
                </a:solidFill>
              </a:rPr>
              <a:t>une prise en charge </a:t>
            </a:r>
            <a:r>
              <a:rPr lang="fr-FR" altLang="fr-FR" sz="2000" i="1" u="sng" dirty="0" err="1">
                <a:solidFill>
                  <a:srgbClr val="FF0000"/>
                </a:solidFill>
              </a:rPr>
              <a:t>pluriprofessionnelle</a:t>
            </a:r>
            <a:r>
              <a:rPr lang="fr-FR" altLang="fr-FR" sz="2000" i="1" u="sng" dirty="0">
                <a:solidFill>
                  <a:srgbClr val="FF0000"/>
                </a:solidFill>
              </a:rPr>
              <a:t> </a:t>
            </a:r>
            <a:endParaRPr lang="fr-FR" altLang="fr-FR" sz="2000" u="sng" dirty="0">
              <a:solidFill>
                <a:srgbClr val="FF0000"/>
              </a:solidFill>
            </a:endParaRPr>
          </a:p>
          <a:p>
            <a:pPr fontAlgn="auto">
              <a:lnSpc>
                <a:spcPct val="120000"/>
              </a:lnSpc>
              <a:spcBef>
                <a:spcPct val="0"/>
              </a:spcBef>
              <a:spcAft>
                <a:spcPts val="0"/>
              </a:spcAft>
              <a:buFont typeface="Wingdings 3" charset="2"/>
              <a:buChar char=""/>
              <a:defRPr/>
            </a:pPr>
            <a:r>
              <a:rPr lang="fr-FR" altLang="fr-FR" sz="2000" b="1" dirty="0">
                <a:solidFill>
                  <a:schemeClr val="tx1">
                    <a:lumMod val="75000"/>
                    <a:lumOff val="25000"/>
                  </a:schemeClr>
                </a:solidFill>
              </a:rPr>
              <a:t>Le télé-conseil </a:t>
            </a:r>
            <a:r>
              <a:rPr lang="fr-FR" altLang="fr-FR" sz="2000" dirty="0">
                <a:solidFill>
                  <a:schemeClr val="tx1">
                    <a:lumMod val="75000"/>
                    <a:lumOff val="25000"/>
                  </a:schemeClr>
                </a:solidFill>
              </a:rPr>
              <a:t>auprès du Centre 15 dans le cadre de la PDS</a:t>
            </a:r>
            <a:endParaRPr lang="fr-FR" altLang="fr-FR" sz="2000" b="1" dirty="0">
              <a:solidFill>
                <a:schemeClr val="tx1">
                  <a:lumMod val="75000"/>
                  <a:lumOff val="25000"/>
                </a:schemeClr>
              </a:solidFill>
            </a:endParaRPr>
          </a:p>
        </p:txBody>
      </p:sp>
      <p:pic>
        <p:nvPicPr>
          <p:cNvPr id="45060"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6588" y="7620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a:xfrm>
            <a:off x="5275609" y="6406487"/>
            <a:ext cx="6297612" cy="365125"/>
          </a:xfrm>
        </p:spPr>
        <p:txBody>
          <a:bodyPr/>
          <a:lstStyle/>
          <a:p>
            <a:pPr algn="r"/>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21</a:t>
            </a:fld>
            <a:endParaRPr lang="en-US" dirty="0"/>
          </a:p>
        </p:txBody>
      </p:sp>
    </p:spTree>
    <p:extLst>
      <p:ext uri="{BB962C8B-B14F-4D97-AF65-F5344CB8AC3E}">
        <p14:creationId xmlns:p14="http://schemas.microsoft.com/office/powerpoint/2010/main" val="25555691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a:xfrm>
            <a:off x="2028825" y="328613"/>
            <a:ext cx="7958138" cy="1281112"/>
          </a:xfrm>
        </p:spPr>
        <p:txBody>
          <a:bodyPr rtlCol="0">
            <a:normAutofit fontScale="90000"/>
          </a:bodyPr>
          <a:lstStyle/>
          <a:p>
            <a:pPr algn="ctr" eaLnBrk="1" fontAlgn="auto" hangingPunct="1">
              <a:spcAft>
                <a:spcPts val="0"/>
              </a:spcAft>
              <a:defRPr/>
            </a:pPr>
            <a:r>
              <a:rPr lang="fr-FR" altLang="fr-FR" dirty="0">
                <a:solidFill>
                  <a:schemeClr val="tx1">
                    <a:lumMod val="85000"/>
                    <a:lumOff val="15000"/>
                  </a:schemeClr>
                </a:solidFill>
              </a:rPr>
              <a:t>5 priorités nationales de déploiement</a:t>
            </a:r>
            <a:br>
              <a:rPr lang="fr-FR" altLang="fr-FR" dirty="0">
                <a:solidFill>
                  <a:schemeClr val="tx1">
                    <a:lumMod val="85000"/>
                    <a:lumOff val="15000"/>
                  </a:schemeClr>
                </a:solidFill>
              </a:rPr>
            </a:br>
            <a:r>
              <a:rPr lang="fr-FR" altLang="fr-FR" dirty="0">
                <a:solidFill>
                  <a:schemeClr val="tx1">
                    <a:lumMod val="85000"/>
                    <a:lumOff val="15000"/>
                  </a:schemeClr>
                </a:solidFill>
              </a:rPr>
              <a:t>2012-2017 </a:t>
            </a:r>
          </a:p>
        </p:txBody>
      </p:sp>
      <p:sp>
        <p:nvSpPr>
          <p:cNvPr id="33795" name="Espace réservé du contenu 2"/>
          <p:cNvSpPr>
            <a:spLocks noGrp="1"/>
          </p:cNvSpPr>
          <p:nvPr>
            <p:ph idx="1"/>
          </p:nvPr>
        </p:nvSpPr>
        <p:spPr>
          <a:xfrm>
            <a:off x="3462339" y="2337371"/>
            <a:ext cx="6524624" cy="3508625"/>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eaLnBrk="1" hangingPunct="1">
              <a:buNone/>
            </a:pPr>
            <a:endParaRPr lang="fr-FR" altLang="fr-FR" dirty="0"/>
          </a:p>
          <a:p>
            <a:pPr eaLnBrk="1" hangingPunct="1"/>
            <a:r>
              <a:rPr lang="fr-FR" altLang="fr-FR" sz="2400" dirty="0"/>
              <a:t>Permanence des soins en imagerie</a:t>
            </a:r>
          </a:p>
          <a:p>
            <a:pPr eaLnBrk="1" hangingPunct="1"/>
            <a:r>
              <a:rPr lang="fr-FR" altLang="fr-FR" sz="2400" dirty="0"/>
              <a:t>Prise en charge de l’AVC</a:t>
            </a:r>
          </a:p>
          <a:p>
            <a:pPr eaLnBrk="1" hangingPunct="1"/>
            <a:r>
              <a:rPr lang="fr-FR" altLang="fr-FR" sz="2400" dirty="0"/>
              <a:t>Santé des personnes détenues</a:t>
            </a:r>
          </a:p>
          <a:p>
            <a:pPr eaLnBrk="1" hangingPunct="1"/>
            <a:r>
              <a:rPr lang="fr-FR" altLang="fr-FR" sz="2400" dirty="0"/>
              <a:t>Prise en charge des maladies chroniques</a:t>
            </a:r>
          </a:p>
          <a:p>
            <a:pPr eaLnBrk="1" hangingPunct="1"/>
            <a:r>
              <a:rPr lang="fr-FR" altLang="fr-FR" sz="2400" dirty="0"/>
              <a:t>Soins en structures médico-sociales, EHPAD, HAD, autres….</a:t>
            </a:r>
          </a:p>
        </p:txBody>
      </p:sp>
      <p:sp>
        <p:nvSpPr>
          <p:cNvPr id="33796" name="Flèche vers le haut 3"/>
          <p:cNvSpPr>
            <a:spLocks noChangeArrowheads="1"/>
          </p:cNvSpPr>
          <p:nvPr/>
        </p:nvSpPr>
        <p:spPr bwMode="auto">
          <a:xfrm>
            <a:off x="2298700" y="2466975"/>
            <a:ext cx="809625" cy="3441700"/>
          </a:xfrm>
          <a:prstGeom prst="upArrow">
            <a:avLst>
              <a:gd name="adj1" fmla="val 50000"/>
              <a:gd name="adj2" fmla="val 50028"/>
            </a:avLst>
          </a:prstGeom>
          <a:solidFill>
            <a:schemeClr val="accent1"/>
          </a:solidFill>
          <a:ln w="9525" algn="ctr">
            <a:solidFill>
              <a:schemeClr val="tx1"/>
            </a:solidFill>
            <a:round/>
            <a:headEnd/>
            <a:tailEnd/>
          </a:ln>
        </p:spPr>
        <p:txBody>
          <a:bodyPr lIns="64282" tIns="32141" rIns="64282" bIns="32141"/>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sz="1400">
              <a:solidFill>
                <a:schemeClr val="tx1"/>
              </a:solidFill>
              <a:latin typeface="Arial" panose="020B0604020202020204" pitchFamily="34" charset="0"/>
            </a:endParaRPr>
          </a:p>
        </p:txBody>
      </p:sp>
      <p:sp>
        <p:nvSpPr>
          <p:cNvPr id="33797" name="Rectangle 4"/>
          <p:cNvSpPr>
            <a:spLocks noChangeArrowheads="1"/>
          </p:cNvSpPr>
          <p:nvPr/>
        </p:nvSpPr>
        <p:spPr bwMode="auto">
          <a:xfrm>
            <a:off x="1809750" y="1809750"/>
            <a:ext cx="2344738"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4282" tIns="32141" rIns="64282" bIns="32141">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b="1" i="1">
                <a:solidFill>
                  <a:schemeClr val="tx1"/>
                </a:solidFill>
                <a:latin typeface="Arial" panose="020B0604020202020204" pitchFamily="34" charset="0"/>
              </a:rPr>
              <a:t>Degré de maturité</a:t>
            </a:r>
          </a:p>
        </p:txBody>
      </p:sp>
      <p:sp>
        <p:nvSpPr>
          <p:cNvPr id="2" name="Espace réservé du pied de page 1"/>
          <p:cNvSpPr>
            <a:spLocks noGrp="1"/>
          </p:cNvSpPr>
          <p:nvPr>
            <p:ph type="ftr" sz="quarter" idx="11"/>
          </p:nvPr>
        </p:nvSpPr>
        <p:spPr/>
        <p:txBody>
          <a:bodyPr/>
          <a:lstStyle/>
          <a:p>
            <a:pPr>
              <a:defRPr/>
            </a:pPr>
            <a:r>
              <a:rPr lang="fr-FR"/>
              <a:t>Conférence AG FNISASIC 11 mai Paris</a:t>
            </a:r>
            <a:endParaRPr lang="en-US" dirty="0"/>
          </a:p>
        </p:txBody>
      </p:sp>
      <p:sp>
        <p:nvSpPr>
          <p:cNvPr id="33799"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67B6C4D1-9FC8-4D57-84D6-18C44E0671AC}" type="slidenum">
              <a:rPr lang="en-US" altLang="fr-FR" smtClean="0">
                <a:solidFill>
                  <a:srgbClr val="FEFFFF"/>
                </a:solidFill>
              </a:rPr>
              <a:pPr fontAlgn="base">
                <a:spcBef>
                  <a:spcPct val="0"/>
                </a:spcBef>
                <a:spcAft>
                  <a:spcPct val="0"/>
                </a:spcAft>
                <a:buClrTx/>
                <a:buFontTx/>
                <a:buNone/>
              </a:pPr>
              <a:t>22</a:t>
            </a:fld>
            <a:endParaRPr lang="en-US" altLang="fr-FR">
              <a:solidFill>
                <a:srgbClr val="FEFFFF"/>
              </a:solidFill>
            </a:endParaRPr>
          </a:p>
        </p:txBody>
      </p:sp>
      <p:pic>
        <p:nvPicPr>
          <p:cNvPr id="33800"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96588" y="76200"/>
            <a:ext cx="13366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60204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re 4"/>
          <p:cNvSpPr>
            <a:spLocks noGrp="1"/>
          </p:cNvSpPr>
          <p:nvPr>
            <p:ph type="title"/>
          </p:nvPr>
        </p:nvSpPr>
        <p:spPr>
          <a:xfrm>
            <a:off x="1524000" y="184150"/>
            <a:ext cx="9144000" cy="1081088"/>
          </a:xfrm>
        </p:spPr>
        <p:txBody>
          <a:bodyPr/>
          <a:lstStyle/>
          <a:p>
            <a:pPr algn="ctr" eaLnBrk="1" hangingPunct="1"/>
            <a:r>
              <a:rPr lang="fr-FR" altLang="fr-FR" sz="2800" b="1"/>
              <a:t>Le modèle du parcours de soins gradués entre les établissements de santé d’un GHT</a:t>
            </a:r>
          </a:p>
        </p:txBody>
      </p:sp>
      <p:sp>
        <p:nvSpPr>
          <p:cNvPr id="79875" name="Espace réservé du numéro de diapositive 3"/>
          <p:cNvSpPr>
            <a:spLocks noGrp="1"/>
          </p:cNvSpPr>
          <p:nvPr>
            <p:ph type="sldNum" sz="quarter" idx="12"/>
          </p:nvPr>
        </p:nvSpPr>
        <p:spPr>
          <a:xfrm>
            <a:off x="4648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fontAlgn="base">
              <a:spcBef>
                <a:spcPct val="0"/>
              </a:spcBef>
              <a:spcAft>
                <a:spcPct val="0"/>
              </a:spcAft>
              <a:buClrTx/>
              <a:buFontTx/>
              <a:buNone/>
            </a:pPr>
            <a:fld id="{17694FBC-E0CD-4292-A5E2-934E26C0F26B}" type="slidenum">
              <a:rPr lang="fr-FR" altLang="fr-FR" smtClean="0">
                <a:solidFill>
                  <a:srgbClr val="898989"/>
                </a:solidFill>
                <a:latin typeface="Arial" panose="020B0604020202020204" pitchFamily="34" charset="0"/>
              </a:rPr>
              <a:pPr algn="ctr" fontAlgn="base">
                <a:spcBef>
                  <a:spcPct val="0"/>
                </a:spcBef>
                <a:spcAft>
                  <a:spcPct val="0"/>
                </a:spcAft>
                <a:buClrTx/>
                <a:buFontTx/>
                <a:buNone/>
              </a:pPr>
              <a:t>23</a:t>
            </a:fld>
            <a:endParaRPr lang="fr-FR" altLang="fr-FR">
              <a:solidFill>
                <a:srgbClr val="898989"/>
              </a:solidFill>
              <a:latin typeface="Arial" panose="020B0604020202020204" pitchFamily="34" charset="0"/>
            </a:endParaRPr>
          </a:p>
        </p:txBody>
      </p:sp>
      <p:sp>
        <p:nvSpPr>
          <p:cNvPr id="6" name="Rectangle 5"/>
          <p:cNvSpPr/>
          <p:nvPr/>
        </p:nvSpPr>
        <p:spPr>
          <a:xfrm>
            <a:off x="5087938" y="3716338"/>
            <a:ext cx="2087562" cy="1296987"/>
          </a:xfrm>
          <a:prstGeom prst="rect">
            <a:avLst/>
          </a:prstGeom>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r>
              <a:rPr lang="fr-FR" sz="1600" b="1" dirty="0"/>
              <a:t>ES support</a:t>
            </a:r>
          </a:p>
          <a:p>
            <a:pPr algn="ctr" eaLnBrk="1" fontAlgn="auto" hangingPunct="1">
              <a:spcBef>
                <a:spcPts val="0"/>
              </a:spcBef>
              <a:spcAft>
                <a:spcPts val="0"/>
              </a:spcAft>
              <a:defRPr/>
            </a:pPr>
            <a:r>
              <a:rPr lang="fr-FR" sz="1600" b="1" dirty="0"/>
              <a:t>Spécialistes</a:t>
            </a:r>
          </a:p>
          <a:p>
            <a:pPr algn="ctr" eaLnBrk="1" fontAlgn="auto" hangingPunct="1">
              <a:spcBef>
                <a:spcPts val="0"/>
              </a:spcBef>
              <a:spcAft>
                <a:spcPts val="0"/>
              </a:spcAft>
              <a:defRPr/>
            </a:pPr>
            <a:r>
              <a:rPr lang="fr-FR" sz="1600" b="1" dirty="0"/>
              <a:t>Plateau technique</a:t>
            </a:r>
          </a:p>
        </p:txBody>
      </p:sp>
      <p:sp>
        <p:nvSpPr>
          <p:cNvPr id="7" name="Rectangle 6"/>
          <p:cNvSpPr/>
          <p:nvPr/>
        </p:nvSpPr>
        <p:spPr>
          <a:xfrm>
            <a:off x="2495550" y="2205038"/>
            <a:ext cx="1439863"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sz="1600" b="1" dirty="0"/>
              <a:t>ES de proximité</a:t>
            </a:r>
          </a:p>
          <a:p>
            <a:pPr algn="ctr" eaLnBrk="1" fontAlgn="auto" hangingPunct="1">
              <a:spcBef>
                <a:spcPts val="0"/>
              </a:spcBef>
              <a:spcAft>
                <a:spcPts val="0"/>
              </a:spcAft>
              <a:defRPr/>
            </a:pPr>
            <a:r>
              <a:rPr lang="fr-FR" sz="1600" b="1" dirty="0"/>
              <a:t>SAU</a:t>
            </a:r>
          </a:p>
        </p:txBody>
      </p:sp>
      <p:sp>
        <p:nvSpPr>
          <p:cNvPr id="8" name="Rectangle 7"/>
          <p:cNvSpPr/>
          <p:nvPr/>
        </p:nvSpPr>
        <p:spPr>
          <a:xfrm>
            <a:off x="2495550" y="5373688"/>
            <a:ext cx="1441450" cy="914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sz="1600" b="1" dirty="0"/>
              <a:t>ES de proximité</a:t>
            </a:r>
          </a:p>
          <a:p>
            <a:pPr algn="ctr" eaLnBrk="1" fontAlgn="auto" hangingPunct="1">
              <a:spcBef>
                <a:spcPts val="0"/>
              </a:spcBef>
              <a:spcAft>
                <a:spcPts val="0"/>
              </a:spcAft>
              <a:defRPr/>
            </a:pPr>
            <a:r>
              <a:rPr lang="fr-FR" sz="1600" b="1" dirty="0"/>
              <a:t>SAU</a:t>
            </a:r>
          </a:p>
        </p:txBody>
      </p:sp>
      <p:sp>
        <p:nvSpPr>
          <p:cNvPr id="9" name="Rectangle 8"/>
          <p:cNvSpPr/>
          <p:nvPr/>
        </p:nvSpPr>
        <p:spPr>
          <a:xfrm>
            <a:off x="8472488" y="5300663"/>
            <a:ext cx="1368425" cy="9144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sz="1600" b="1" dirty="0"/>
              <a:t>ES de proximité</a:t>
            </a:r>
          </a:p>
          <a:p>
            <a:pPr algn="ctr" eaLnBrk="1" fontAlgn="auto" hangingPunct="1">
              <a:spcBef>
                <a:spcPts val="0"/>
              </a:spcBef>
              <a:spcAft>
                <a:spcPts val="0"/>
              </a:spcAft>
              <a:defRPr/>
            </a:pPr>
            <a:r>
              <a:rPr lang="fr-FR" sz="1600" b="1" dirty="0"/>
              <a:t>SAU</a:t>
            </a:r>
          </a:p>
        </p:txBody>
      </p:sp>
      <p:sp>
        <p:nvSpPr>
          <p:cNvPr id="10" name="Rectangle 9"/>
          <p:cNvSpPr/>
          <p:nvPr/>
        </p:nvSpPr>
        <p:spPr>
          <a:xfrm>
            <a:off x="8399463" y="2133600"/>
            <a:ext cx="1368425" cy="86360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eaLnBrk="1" fontAlgn="auto" hangingPunct="1">
              <a:spcBef>
                <a:spcPts val="0"/>
              </a:spcBef>
              <a:spcAft>
                <a:spcPts val="0"/>
              </a:spcAft>
              <a:defRPr/>
            </a:pPr>
            <a:r>
              <a:rPr lang="fr-FR" sz="1600" b="1" dirty="0"/>
              <a:t>ES de proximité</a:t>
            </a:r>
          </a:p>
          <a:p>
            <a:pPr algn="ctr" eaLnBrk="1" fontAlgn="auto" hangingPunct="1">
              <a:spcBef>
                <a:spcPts val="0"/>
              </a:spcBef>
              <a:spcAft>
                <a:spcPts val="0"/>
              </a:spcAft>
              <a:defRPr/>
            </a:pPr>
            <a:r>
              <a:rPr lang="fr-FR" sz="1600" b="1" dirty="0"/>
              <a:t>SAU</a:t>
            </a:r>
          </a:p>
        </p:txBody>
      </p:sp>
      <p:cxnSp>
        <p:nvCxnSpPr>
          <p:cNvPr id="12" name="Connecteur droit avec flèche 11"/>
          <p:cNvCxnSpPr/>
          <p:nvPr/>
        </p:nvCxnSpPr>
        <p:spPr>
          <a:xfrm>
            <a:off x="4079875" y="3141663"/>
            <a:ext cx="720725" cy="43180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rot="10800000" flipV="1">
            <a:off x="7391400" y="3068638"/>
            <a:ext cx="865188" cy="504825"/>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rot="10800000" flipV="1">
            <a:off x="4079875" y="4941888"/>
            <a:ext cx="792163" cy="43180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2" name="Connecteur droit avec flèche 21"/>
          <p:cNvCxnSpPr/>
          <p:nvPr/>
        </p:nvCxnSpPr>
        <p:spPr>
          <a:xfrm>
            <a:off x="7535863" y="4941888"/>
            <a:ext cx="792162" cy="431800"/>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5440363" y="1700213"/>
            <a:ext cx="1592262" cy="5238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eaLnBrk="1" fontAlgn="auto" hangingPunct="1">
              <a:spcBef>
                <a:spcPts val="0"/>
              </a:spcBef>
              <a:spcAft>
                <a:spcPts val="0"/>
              </a:spcAft>
              <a:defRPr/>
            </a:pPr>
            <a:r>
              <a:rPr lang="fr-FR" sz="1400" dirty="0"/>
              <a:t>Téléconsultation</a:t>
            </a:r>
          </a:p>
          <a:p>
            <a:pPr algn="ctr" eaLnBrk="1" fontAlgn="auto" hangingPunct="1">
              <a:spcBef>
                <a:spcPts val="0"/>
              </a:spcBef>
              <a:spcAft>
                <a:spcPts val="0"/>
              </a:spcAft>
              <a:defRPr/>
            </a:pPr>
            <a:r>
              <a:rPr lang="fr-FR" sz="1400" dirty="0"/>
              <a:t>Télé expertise</a:t>
            </a:r>
          </a:p>
        </p:txBody>
      </p:sp>
      <p:cxnSp>
        <p:nvCxnSpPr>
          <p:cNvPr id="26" name="Connecteur droit avec flèche 25"/>
          <p:cNvCxnSpPr/>
          <p:nvPr/>
        </p:nvCxnSpPr>
        <p:spPr>
          <a:xfrm rot="5400000">
            <a:off x="4583113" y="2565400"/>
            <a:ext cx="649288" cy="503237"/>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9" name="Connecteur droit avec flèche 28"/>
          <p:cNvCxnSpPr/>
          <p:nvPr/>
        </p:nvCxnSpPr>
        <p:spPr>
          <a:xfrm rot="16200000" flipH="1">
            <a:off x="7103269" y="2564606"/>
            <a:ext cx="649288" cy="50482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30" name="ZoneTexte 29"/>
          <p:cNvSpPr txBox="1"/>
          <p:nvPr/>
        </p:nvSpPr>
        <p:spPr>
          <a:xfrm>
            <a:off x="5410200" y="6013450"/>
            <a:ext cx="1592263" cy="5238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algn="ctr" eaLnBrk="1" fontAlgn="auto" hangingPunct="1">
              <a:spcBef>
                <a:spcPts val="0"/>
              </a:spcBef>
              <a:spcAft>
                <a:spcPts val="0"/>
              </a:spcAft>
              <a:defRPr/>
            </a:pPr>
            <a:r>
              <a:rPr lang="fr-FR" sz="1400" dirty="0"/>
              <a:t>Téléconsultation</a:t>
            </a:r>
          </a:p>
          <a:p>
            <a:pPr algn="ctr" eaLnBrk="1" fontAlgn="auto" hangingPunct="1">
              <a:spcBef>
                <a:spcPts val="0"/>
              </a:spcBef>
              <a:spcAft>
                <a:spcPts val="0"/>
              </a:spcAft>
              <a:defRPr/>
            </a:pPr>
            <a:r>
              <a:rPr lang="fr-FR" sz="1400" dirty="0"/>
              <a:t>Télé expertise</a:t>
            </a:r>
          </a:p>
        </p:txBody>
      </p:sp>
      <p:cxnSp>
        <p:nvCxnSpPr>
          <p:cNvPr id="32" name="Connecteur droit avec flèche 31"/>
          <p:cNvCxnSpPr/>
          <p:nvPr/>
        </p:nvCxnSpPr>
        <p:spPr>
          <a:xfrm rot="16200000" flipV="1">
            <a:off x="4475163" y="5408613"/>
            <a:ext cx="720725" cy="50482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avec flèche 33"/>
          <p:cNvCxnSpPr/>
          <p:nvPr/>
        </p:nvCxnSpPr>
        <p:spPr>
          <a:xfrm rot="5400000" flipH="1" flipV="1">
            <a:off x="7176294" y="5445919"/>
            <a:ext cx="647700" cy="50323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9891" name="ZoneTexte 34"/>
          <p:cNvSpPr txBox="1">
            <a:spLocks noChangeArrowheads="1"/>
          </p:cNvSpPr>
          <p:nvPr/>
        </p:nvSpPr>
        <p:spPr bwMode="auto">
          <a:xfrm>
            <a:off x="5084763" y="2420938"/>
            <a:ext cx="2114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1600">
                <a:solidFill>
                  <a:schemeClr val="tx1"/>
                </a:solidFill>
                <a:latin typeface="Calibri" panose="020F0502020204030204" pitchFamily="34" charset="0"/>
              </a:rPr>
              <a:t>Radiologie,</a:t>
            </a:r>
          </a:p>
          <a:p>
            <a:pPr algn="ctr" eaLnBrk="1" hangingPunct="1">
              <a:spcBef>
                <a:spcPct val="0"/>
              </a:spcBef>
              <a:buClrTx/>
              <a:buFontTx/>
              <a:buNone/>
            </a:pPr>
            <a:r>
              <a:rPr lang="fr-FR" altLang="fr-FR" sz="1600">
                <a:solidFill>
                  <a:schemeClr val="tx1"/>
                </a:solidFill>
                <a:latin typeface="Calibri" panose="020F0502020204030204" pitchFamily="34" charset="0"/>
              </a:rPr>
              <a:t>Cardiologie;</a:t>
            </a:r>
          </a:p>
          <a:p>
            <a:pPr algn="ctr" eaLnBrk="1" hangingPunct="1">
              <a:spcBef>
                <a:spcPct val="0"/>
              </a:spcBef>
              <a:buClrTx/>
              <a:buFontTx/>
              <a:buNone/>
            </a:pPr>
            <a:r>
              <a:rPr lang="fr-FR" altLang="fr-FR" sz="1600">
                <a:solidFill>
                  <a:schemeClr val="tx1"/>
                </a:solidFill>
                <a:latin typeface="Calibri" panose="020F0502020204030204" pitchFamily="34" charset="0"/>
              </a:rPr>
              <a:t>Neurologie (AVC ++)</a:t>
            </a:r>
          </a:p>
          <a:p>
            <a:pPr algn="ctr" eaLnBrk="1" hangingPunct="1">
              <a:spcBef>
                <a:spcPct val="0"/>
              </a:spcBef>
              <a:buClrTx/>
              <a:buFontTx/>
              <a:buNone/>
            </a:pPr>
            <a:r>
              <a:rPr lang="fr-FR" altLang="fr-FR" sz="1600">
                <a:solidFill>
                  <a:schemeClr val="tx1"/>
                </a:solidFill>
                <a:latin typeface="Calibri" panose="020F0502020204030204" pitchFamily="34" charset="0"/>
              </a:rPr>
              <a:t>Néphrologie</a:t>
            </a:r>
          </a:p>
          <a:p>
            <a:pPr algn="ctr" eaLnBrk="1" hangingPunct="1">
              <a:spcBef>
                <a:spcPct val="0"/>
              </a:spcBef>
              <a:buClrTx/>
              <a:buFontTx/>
              <a:buNone/>
            </a:pPr>
            <a:r>
              <a:rPr lang="fr-FR" altLang="fr-FR" sz="1600">
                <a:solidFill>
                  <a:schemeClr val="tx1"/>
                </a:solidFill>
                <a:latin typeface="Calibri" panose="020F0502020204030204" pitchFamily="34" charset="0"/>
              </a:rPr>
              <a:t>Cancérologie (RCP) etc.</a:t>
            </a:r>
          </a:p>
        </p:txBody>
      </p:sp>
      <p:sp>
        <p:nvSpPr>
          <p:cNvPr id="79892" name="ZoneTexte 35"/>
          <p:cNvSpPr txBox="1">
            <a:spLocks noChangeArrowheads="1"/>
          </p:cNvSpPr>
          <p:nvPr/>
        </p:nvSpPr>
        <p:spPr bwMode="auto">
          <a:xfrm>
            <a:off x="5018088" y="5300663"/>
            <a:ext cx="2116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1600">
                <a:solidFill>
                  <a:schemeClr val="tx1"/>
                </a:solidFill>
                <a:latin typeface="Calibri" panose="020F0502020204030204" pitchFamily="34" charset="0"/>
              </a:rPr>
              <a:t>Urgence </a:t>
            </a:r>
          </a:p>
          <a:p>
            <a:pPr algn="ctr" eaLnBrk="1" hangingPunct="1">
              <a:spcBef>
                <a:spcPct val="0"/>
              </a:spcBef>
              <a:buClrTx/>
              <a:buFontTx/>
              <a:buNone/>
            </a:pPr>
            <a:r>
              <a:rPr lang="fr-FR" altLang="fr-FR" sz="1600">
                <a:solidFill>
                  <a:schemeClr val="tx1"/>
                </a:solidFill>
                <a:latin typeface="Calibri" panose="020F0502020204030204" pitchFamily="34" charset="0"/>
              </a:rPr>
              <a:t>Programmé</a:t>
            </a:r>
          </a:p>
          <a:p>
            <a:pPr algn="ctr" eaLnBrk="1" hangingPunct="1">
              <a:spcBef>
                <a:spcPct val="0"/>
              </a:spcBef>
              <a:buClrTx/>
              <a:buFontTx/>
              <a:buNone/>
            </a:pPr>
            <a:endParaRPr lang="fr-FR" altLang="fr-FR" sz="1600">
              <a:solidFill>
                <a:schemeClr val="tx1"/>
              </a:solidFill>
              <a:latin typeface="Calibri" panose="020F0502020204030204" pitchFamily="34" charset="0"/>
            </a:endParaRPr>
          </a:p>
        </p:txBody>
      </p:sp>
      <p:sp>
        <p:nvSpPr>
          <p:cNvPr id="37" name="ZoneTexte 36"/>
          <p:cNvSpPr txBox="1"/>
          <p:nvPr/>
        </p:nvSpPr>
        <p:spPr>
          <a:xfrm>
            <a:off x="2855913" y="4076700"/>
            <a:ext cx="1471612" cy="3079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eaLnBrk="1" fontAlgn="auto" hangingPunct="1">
              <a:spcBef>
                <a:spcPts val="0"/>
              </a:spcBef>
              <a:spcAft>
                <a:spcPts val="0"/>
              </a:spcAft>
              <a:defRPr/>
            </a:pPr>
            <a:r>
              <a:rPr lang="fr-FR" sz="1400" dirty="0"/>
              <a:t>Télé assistance</a:t>
            </a:r>
          </a:p>
        </p:txBody>
      </p:sp>
      <p:sp>
        <p:nvSpPr>
          <p:cNvPr id="38" name="ZoneTexte 37"/>
          <p:cNvSpPr txBox="1"/>
          <p:nvPr/>
        </p:nvSpPr>
        <p:spPr>
          <a:xfrm>
            <a:off x="7680325" y="4076700"/>
            <a:ext cx="1550988" cy="307975"/>
          </a:xfrm>
          <a:prstGeom prst="rect">
            <a:avLst/>
          </a:prstGeom>
        </p:spPr>
        <p:style>
          <a:lnRef idx="1">
            <a:schemeClr val="accent3"/>
          </a:lnRef>
          <a:fillRef idx="2">
            <a:schemeClr val="accent3"/>
          </a:fillRef>
          <a:effectRef idx="1">
            <a:schemeClr val="accent3"/>
          </a:effectRef>
          <a:fontRef idx="minor">
            <a:schemeClr val="dk1"/>
          </a:fontRef>
        </p:style>
        <p:txBody>
          <a:bodyPr wrap="none">
            <a:spAutoFit/>
          </a:bodyPr>
          <a:lstStyle/>
          <a:p>
            <a:pPr eaLnBrk="1" fontAlgn="auto" hangingPunct="1">
              <a:spcBef>
                <a:spcPts val="0"/>
              </a:spcBef>
              <a:spcAft>
                <a:spcPts val="0"/>
              </a:spcAft>
              <a:defRPr/>
            </a:pPr>
            <a:r>
              <a:rPr lang="fr-FR" sz="1400" dirty="0"/>
              <a:t>Télésurveillance</a:t>
            </a:r>
          </a:p>
        </p:txBody>
      </p:sp>
      <p:sp>
        <p:nvSpPr>
          <p:cNvPr id="79895" name="ZoneTexte 38"/>
          <p:cNvSpPr txBox="1">
            <a:spLocks noChangeArrowheads="1"/>
          </p:cNvSpPr>
          <p:nvPr/>
        </p:nvSpPr>
        <p:spPr bwMode="auto">
          <a:xfrm>
            <a:off x="1703388" y="3860800"/>
            <a:ext cx="1014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1600">
                <a:solidFill>
                  <a:schemeClr val="tx1"/>
                </a:solidFill>
                <a:latin typeface="Calibri" panose="020F0502020204030204" pitchFamily="34" charset="0"/>
              </a:rPr>
              <a:t>Chirurgie</a:t>
            </a:r>
          </a:p>
          <a:p>
            <a:pPr eaLnBrk="1" hangingPunct="1">
              <a:spcBef>
                <a:spcPct val="0"/>
              </a:spcBef>
              <a:buClrTx/>
              <a:buFontTx/>
              <a:buNone/>
            </a:pPr>
            <a:r>
              <a:rPr lang="fr-FR" altLang="fr-FR" sz="1600">
                <a:solidFill>
                  <a:schemeClr val="tx1"/>
                </a:solidFill>
                <a:latin typeface="Calibri" panose="020F0502020204030204" pitchFamily="34" charset="0"/>
              </a:rPr>
              <a:t>Urgence</a:t>
            </a:r>
          </a:p>
          <a:p>
            <a:pPr eaLnBrk="1" hangingPunct="1">
              <a:spcBef>
                <a:spcPct val="0"/>
              </a:spcBef>
              <a:buClrTx/>
              <a:buFontTx/>
              <a:buNone/>
            </a:pPr>
            <a:r>
              <a:rPr lang="fr-FR" altLang="fr-FR" sz="1600">
                <a:solidFill>
                  <a:schemeClr val="tx1"/>
                </a:solidFill>
                <a:latin typeface="Calibri" panose="020F0502020204030204" pitchFamily="34" charset="0"/>
              </a:rPr>
              <a:t>radiologie</a:t>
            </a:r>
          </a:p>
        </p:txBody>
      </p:sp>
      <p:cxnSp>
        <p:nvCxnSpPr>
          <p:cNvPr id="41" name="Connecteur droit avec flèche 40"/>
          <p:cNvCxnSpPr/>
          <p:nvPr/>
        </p:nvCxnSpPr>
        <p:spPr>
          <a:xfrm rot="5400000" flipH="1" flipV="1">
            <a:off x="3863181" y="3501232"/>
            <a:ext cx="504825" cy="503238"/>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p:nvPr/>
        </p:nvCxnSpPr>
        <p:spPr>
          <a:xfrm rot="16200000" flipH="1">
            <a:off x="3898900" y="4545013"/>
            <a:ext cx="504825" cy="431800"/>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rot="16200000" flipV="1">
            <a:off x="7895431" y="3572670"/>
            <a:ext cx="504825" cy="360362"/>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rot="5400000">
            <a:off x="7967663" y="4581525"/>
            <a:ext cx="504825" cy="358775"/>
          </a:xfrm>
          <a:prstGeom prst="straightConnector1">
            <a:avLst/>
          </a:prstGeom>
          <a:ln w="1905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79900" name="ZoneTexte 27"/>
          <p:cNvSpPr txBox="1">
            <a:spLocks noChangeArrowheads="1"/>
          </p:cNvSpPr>
          <p:nvPr/>
        </p:nvSpPr>
        <p:spPr bwMode="auto">
          <a:xfrm>
            <a:off x="3278188" y="1063625"/>
            <a:ext cx="57070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400" b="1" i="1">
                <a:solidFill>
                  <a:srgbClr val="C00000"/>
                </a:solidFill>
                <a:latin typeface="Calibri" panose="020F0502020204030204" pitchFamily="34" charset="0"/>
              </a:rPr>
              <a:t>Le juste soin au bon endroit et au juste coût</a:t>
            </a:r>
          </a:p>
        </p:txBody>
      </p:sp>
      <p:pic>
        <p:nvPicPr>
          <p:cNvPr id="79901" name="Imag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2088" y="207963"/>
            <a:ext cx="1839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Espace réservé du pied de page 1"/>
          <p:cNvSpPr>
            <a:spLocks noGrp="1"/>
          </p:cNvSpPr>
          <p:nvPr>
            <p:ph type="ftr" sz="quarter" idx="11"/>
          </p:nvPr>
        </p:nvSpPr>
        <p:spPr>
          <a:xfrm>
            <a:off x="4314825" y="6454775"/>
            <a:ext cx="7620000" cy="365125"/>
          </a:xfrm>
        </p:spPr>
        <p:txBody>
          <a:bodyPr/>
          <a:lstStyle/>
          <a:p>
            <a:pPr algn="r">
              <a:defRPr/>
            </a:pPr>
            <a:r>
              <a:rPr lang="fr-FR"/>
              <a:t>Conférence AG FNISASIC 11 mai Paris</a:t>
            </a:r>
            <a:endParaRPr lang="en-US" dirty="0"/>
          </a:p>
        </p:txBody>
      </p:sp>
    </p:spTree>
    <p:extLst>
      <p:ext uri="{BB962C8B-B14F-4D97-AF65-F5344CB8AC3E}">
        <p14:creationId xmlns:p14="http://schemas.microsoft.com/office/powerpoint/2010/main" val="13391117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1"/>
          <p:cNvSpPr>
            <a:spLocks noGrp="1"/>
          </p:cNvSpPr>
          <p:nvPr>
            <p:ph type="title"/>
          </p:nvPr>
        </p:nvSpPr>
        <p:spPr>
          <a:xfrm>
            <a:off x="1524000" y="0"/>
            <a:ext cx="8462963" cy="1143000"/>
          </a:xfrm>
        </p:spPr>
        <p:txBody>
          <a:bodyPr/>
          <a:lstStyle/>
          <a:p>
            <a:pPr algn="ctr" eaLnBrk="1" hangingPunct="1"/>
            <a:r>
              <a:rPr lang="fr-FR" altLang="fr-FR" sz="2400" b="1"/>
              <a:t>Le modèle de télémédecine en secteur ambulatoire entre le 1</a:t>
            </a:r>
            <a:r>
              <a:rPr lang="fr-FR" altLang="fr-FR" sz="2400" b="1" baseline="30000"/>
              <a:t>er</a:t>
            </a:r>
            <a:r>
              <a:rPr lang="fr-FR" altLang="fr-FR" sz="2400" b="1"/>
              <a:t> et le 2</a:t>
            </a:r>
            <a:r>
              <a:rPr lang="fr-FR" altLang="fr-FR" sz="2400" b="1" baseline="30000"/>
              <a:t>ème</a:t>
            </a:r>
            <a:r>
              <a:rPr lang="fr-FR" altLang="fr-FR" sz="2400" b="1"/>
              <a:t> recours</a:t>
            </a:r>
          </a:p>
        </p:txBody>
      </p:sp>
      <p:sp>
        <p:nvSpPr>
          <p:cNvPr id="69635" name="Espace réservé du numéro de diapositive 3"/>
          <p:cNvSpPr>
            <a:spLocks noGrp="1"/>
          </p:cNvSpPr>
          <p:nvPr>
            <p:ph type="sldNum" sz="quarter" idx="12"/>
          </p:nvPr>
        </p:nvSpPr>
        <p:spPr>
          <a:xfrm>
            <a:off x="4648200" y="6356350"/>
            <a:ext cx="2895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fontAlgn="base">
              <a:spcBef>
                <a:spcPct val="0"/>
              </a:spcBef>
              <a:spcAft>
                <a:spcPct val="0"/>
              </a:spcAft>
              <a:buClrTx/>
              <a:buFontTx/>
              <a:buNone/>
            </a:pPr>
            <a:fld id="{7249BE43-1874-4C2C-AD5C-03B6C1A6DF42}" type="slidenum">
              <a:rPr lang="fr-FR" altLang="fr-FR" smtClean="0">
                <a:solidFill>
                  <a:srgbClr val="898989"/>
                </a:solidFill>
                <a:latin typeface="Arial" panose="020B0604020202020204" pitchFamily="34" charset="0"/>
              </a:rPr>
              <a:pPr algn="ctr" fontAlgn="base">
                <a:spcBef>
                  <a:spcPct val="0"/>
                </a:spcBef>
                <a:spcAft>
                  <a:spcPct val="0"/>
                </a:spcAft>
                <a:buClrTx/>
                <a:buFontTx/>
                <a:buNone/>
              </a:pPr>
              <a:t>24</a:t>
            </a:fld>
            <a:endParaRPr lang="fr-FR" altLang="fr-FR">
              <a:solidFill>
                <a:srgbClr val="898989"/>
              </a:solidFill>
              <a:latin typeface="Arial" panose="020B0604020202020204" pitchFamily="34" charset="0"/>
            </a:endParaRPr>
          </a:p>
        </p:txBody>
      </p:sp>
      <p:sp>
        <p:nvSpPr>
          <p:cNvPr id="5" name="Rectangle 4"/>
          <p:cNvSpPr/>
          <p:nvPr/>
        </p:nvSpPr>
        <p:spPr>
          <a:xfrm>
            <a:off x="1703388" y="3429000"/>
            <a:ext cx="1728787" cy="9366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fr-FR" sz="1600" b="1" dirty="0"/>
              <a:t>Domicile</a:t>
            </a:r>
          </a:p>
          <a:p>
            <a:pPr algn="ctr" eaLnBrk="1" fontAlgn="auto" hangingPunct="1">
              <a:spcBef>
                <a:spcPts val="0"/>
              </a:spcBef>
              <a:spcAft>
                <a:spcPts val="0"/>
              </a:spcAft>
              <a:defRPr/>
            </a:pPr>
            <a:r>
              <a:rPr lang="fr-FR" sz="1600" b="1" dirty="0"/>
              <a:t>EHPAD</a:t>
            </a:r>
          </a:p>
          <a:p>
            <a:pPr algn="ctr" eaLnBrk="1" fontAlgn="auto" hangingPunct="1">
              <a:spcBef>
                <a:spcPts val="0"/>
              </a:spcBef>
              <a:spcAft>
                <a:spcPts val="0"/>
              </a:spcAft>
              <a:defRPr/>
            </a:pPr>
            <a:r>
              <a:rPr lang="fr-FR" sz="1600" b="1" dirty="0"/>
              <a:t>HAD</a:t>
            </a:r>
          </a:p>
        </p:txBody>
      </p:sp>
      <p:cxnSp>
        <p:nvCxnSpPr>
          <p:cNvPr id="7" name="Connecteur droit avec flèche 6"/>
          <p:cNvCxnSpPr/>
          <p:nvPr/>
        </p:nvCxnSpPr>
        <p:spPr>
          <a:xfrm flipV="1">
            <a:off x="3468688" y="4016375"/>
            <a:ext cx="1547812" cy="28575"/>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016500" y="3429000"/>
            <a:ext cx="2016125" cy="936625"/>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eaLnBrk="1" fontAlgn="auto" hangingPunct="1">
              <a:spcBef>
                <a:spcPts val="0"/>
              </a:spcBef>
              <a:spcAft>
                <a:spcPts val="0"/>
              </a:spcAft>
              <a:defRPr/>
            </a:pPr>
            <a:r>
              <a:rPr lang="fr-FR" sz="1600" b="1" dirty="0"/>
              <a:t>MSP</a:t>
            </a:r>
          </a:p>
          <a:p>
            <a:pPr algn="ctr" eaLnBrk="1" fontAlgn="auto" hangingPunct="1">
              <a:spcBef>
                <a:spcPts val="0"/>
              </a:spcBef>
              <a:spcAft>
                <a:spcPts val="0"/>
              </a:spcAft>
              <a:defRPr/>
            </a:pPr>
            <a:r>
              <a:rPr lang="fr-FR" sz="1600" b="1" dirty="0"/>
              <a:t>Centre de santé</a:t>
            </a:r>
          </a:p>
          <a:p>
            <a:pPr algn="ctr" eaLnBrk="1" fontAlgn="auto" hangingPunct="1">
              <a:spcBef>
                <a:spcPts val="0"/>
              </a:spcBef>
              <a:spcAft>
                <a:spcPts val="0"/>
              </a:spcAft>
              <a:defRPr/>
            </a:pPr>
            <a:r>
              <a:rPr lang="fr-FR" sz="1600" b="1" dirty="0"/>
              <a:t>Pôles de santé</a:t>
            </a:r>
          </a:p>
        </p:txBody>
      </p:sp>
      <p:cxnSp>
        <p:nvCxnSpPr>
          <p:cNvPr id="10" name="Connecteur droit avec flèche 9"/>
          <p:cNvCxnSpPr/>
          <p:nvPr/>
        </p:nvCxnSpPr>
        <p:spPr>
          <a:xfrm flipV="1">
            <a:off x="7048500" y="4016375"/>
            <a:ext cx="1279525" cy="46038"/>
          </a:xfrm>
          <a:prstGeom prst="straightConnector1">
            <a:avLst/>
          </a:prstGeom>
          <a:ln w="2857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328025" y="3429000"/>
            <a:ext cx="1512888" cy="936625"/>
          </a:xfrm>
          <a:prstGeom prst="rect">
            <a:avLst/>
          </a:prstGeom>
        </p:spPr>
        <p:style>
          <a:lnRef idx="1">
            <a:schemeClr val="accent1"/>
          </a:lnRef>
          <a:fillRef idx="2">
            <a:schemeClr val="accent1"/>
          </a:fillRef>
          <a:effectRef idx="1">
            <a:schemeClr val="accent1"/>
          </a:effectRef>
          <a:fontRef idx="minor">
            <a:schemeClr val="dk1"/>
          </a:fontRef>
        </p:style>
        <p:txBody>
          <a:bodyPr anchor="ctr"/>
          <a:lstStyle/>
          <a:p>
            <a:pPr algn="ctr" eaLnBrk="1" fontAlgn="auto" hangingPunct="1">
              <a:spcBef>
                <a:spcPts val="0"/>
              </a:spcBef>
              <a:spcAft>
                <a:spcPts val="0"/>
              </a:spcAft>
              <a:defRPr/>
            </a:pPr>
            <a:r>
              <a:rPr lang="fr-FR" sz="1600" b="1" dirty="0"/>
              <a:t>Spécialistes</a:t>
            </a:r>
          </a:p>
        </p:txBody>
      </p:sp>
      <p:sp>
        <p:nvSpPr>
          <p:cNvPr id="20489" name="ZoneTexte 11"/>
          <p:cNvSpPr txBox="1">
            <a:spLocks noChangeArrowheads="1"/>
          </p:cNvSpPr>
          <p:nvPr/>
        </p:nvSpPr>
        <p:spPr bwMode="auto">
          <a:xfrm>
            <a:off x="5232400" y="4508500"/>
            <a:ext cx="1719263" cy="338138"/>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spAutoFit/>
          </a:bodyPr>
          <a:lstStyle/>
          <a:p>
            <a:pPr eaLnBrk="1" fontAlgn="auto" hangingPunct="1">
              <a:spcBef>
                <a:spcPts val="0"/>
              </a:spcBef>
              <a:spcAft>
                <a:spcPts val="0"/>
              </a:spcAft>
              <a:defRPr/>
            </a:pPr>
            <a:r>
              <a:rPr lang="fr-FR" sz="1600" dirty="0"/>
              <a:t>Premier recours</a:t>
            </a:r>
          </a:p>
        </p:txBody>
      </p:sp>
      <p:sp>
        <p:nvSpPr>
          <p:cNvPr id="20490" name="ZoneTexte 12"/>
          <p:cNvSpPr txBox="1">
            <a:spLocks noChangeArrowheads="1"/>
          </p:cNvSpPr>
          <p:nvPr/>
        </p:nvSpPr>
        <p:spPr bwMode="auto">
          <a:xfrm>
            <a:off x="8040688" y="4508500"/>
            <a:ext cx="1979612" cy="338138"/>
          </a:xfrm>
          <a:prstGeom prst="rect">
            <a:avLst/>
          </a:prstGeom>
          <a:ln>
            <a:headEnd/>
            <a:tailEnd/>
          </a:ln>
        </p:spPr>
        <p:style>
          <a:lnRef idx="1">
            <a:schemeClr val="dk1"/>
          </a:lnRef>
          <a:fillRef idx="3">
            <a:schemeClr val="dk1"/>
          </a:fillRef>
          <a:effectRef idx="2">
            <a:schemeClr val="dk1"/>
          </a:effectRef>
          <a:fontRef idx="minor">
            <a:schemeClr val="lt1"/>
          </a:fontRef>
        </p:style>
        <p:txBody>
          <a:bodyPr wrap="none">
            <a:spAutoFit/>
          </a:bodyPr>
          <a:lstStyle/>
          <a:p>
            <a:pPr eaLnBrk="1" fontAlgn="auto" hangingPunct="1">
              <a:spcBef>
                <a:spcPts val="0"/>
              </a:spcBef>
              <a:spcAft>
                <a:spcPts val="0"/>
              </a:spcAft>
              <a:defRPr/>
            </a:pPr>
            <a:r>
              <a:rPr lang="fr-FR" sz="1600" dirty="0"/>
              <a:t>Deuxième recours</a:t>
            </a:r>
          </a:p>
        </p:txBody>
      </p:sp>
      <p:sp>
        <p:nvSpPr>
          <p:cNvPr id="20491" name="ZoneTexte 13"/>
          <p:cNvSpPr txBox="1">
            <a:spLocks noChangeArrowheads="1"/>
          </p:cNvSpPr>
          <p:nvPr/>
        </p:nvSpPr>
        <p:spPr bwMode="auto">
          <a:xfrm>
            <a:off x="3490913" y="5373688"/>
            <a:ext cx="1798637" cy="830262"/>
          </a:xfrm>
          <a:prstGeom prst="rect">
            <a:avLst/>
          </a:prstGeom>
          <a:ln>
            <a:headEnd/>
            <a:tailEnd/>
          </a:ln>
        </p:spPr>
        <p:style>
          <a:lnRef idx="3">
            <a:schemeClr val="lt1"/>
          </a:lnRef>
          <a:fillRef idx="1">
            <a:schemeClr val="accent1"/>
          </a:fillRef>
          <a:effectRef idx="1">
            <a:schemeClr val="accent1"/>
          </a:effectRef>
          <a:fontRef idx="minor">
            <a:schemeClr val="lt1"/>
          </a:fontRef>
        </p:style>
        <p:txBody>
          <a:bodyPr wrap="none">
            <a:spAutoFit/>
          </a:bodyPr>
          <a:lstStyle/>
          <a:p>
            <a:pPr algn="ctr" eaLnBrk="1" fontAlgn="auto" hangingPunct="1">
              <a:spcBef>
                <a:spcPts val="0"/>
              </a:spcBef>
              <a:spcAft>
                <a:spcPts val="0"/>
              </a:spcAft>
              <a:defRPr/>
            </a:pPr>
            <a:r>
              <a:rPr lang="fr-FR" sz="1600" dirty="0"/>
              <a:t>Télésurveillance</a:t>
            </a:r>
          </a:p>
          <a:p>
            <a:pPr algn="ctr" eaLnBrk="1" fontAlgn="auto" hangingPunct="1">
              <a:spcBef>
                <a:spcPts val="0"/>
              </a:spcBef>
              <a:spcAft>
                <a:spcPts val="0"/>
              </a:spcAft>
              <a:defRPr/>
            </a:pPr>
            <a:r>
              <a:rPr lang="fr-FR" sz="1600" dirty="0"/>
              <a:t>Téléconsultation</a:t>
            </a:r>
          </a:p>
          <a:p>
            <a:pPr algn="ctr" eaLnBrk="1" fontAlgn="auto" hangingPunct="1">
              <a:spcBef>
                <a:spcPts val="0"/>
              </a:spcBef>
              <a:spcAft>
                <a:spcPts val="0"/>
              </a:spcAft>
              <a:defRPr/>
            </a:pPr>
            <a:r>
              <a:rPr lang="fr-FR" sz="1600" dirty="0"/>
              <a:t>Téléassistance</a:t>
            </a:r>
          </a:p>
        </p:txBody>
      </p:sp>
      <p:cxnSp>
        <p:nvCxnSpPr>
          <p:cNvPr id="16" name="Connecteur droit avec flèche 15"/>
          <p:cNvCxnSpPr/>
          <p:nvPr/>
        </p:nvCxnSpPr>
        <p:spPr>
          <a:xfrm rot="5400000" flipH="1" flipV="1">
            <a:off x="3792537" y="4579938"/>
            <a:ext cx="1008063"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493" name="ZoneTexte 16"/>
          <p:cNvSpPr txBox="1">
            <a:spLocks noChangeArrowheads="1"/>
          </p:cNvSpPr>
          <p:nvPr/>
        </p:nvSpPr>
        <p:spPr bwMode="auto">
          <a:xfrm>
            <a:off x="5899150" y="5429250"/>
            <a:ext cx="3506788" cy="646113"/>
          </a:xfrm>
          <a:prstGeom prst="rect">
            <a:avLst/>
          </a:prstGeom>
          <a:noFill/>
          <a:ln w="38100"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none">
            <a:spAutoFit/>
          </a:bodyPr>
          <a:lstStyle/>
          <a:p>
            <a:pPr algn="ctr" eaLnBrk="1" fontAlgn="auto" hangingPunct="1">
              <a:spcBef>
                <a:spcPts val="0"/>
              </a:spcBef>
              <a:spcAft>
                <a:spcPts val="0"/>
              </a:spcAft>
              <a:defRPr/>
            </a:pPr>
            <a:r>
              <a:rPr lang="fr-FR" b="1" dirty="0"/>
              <a:t>La fonction apprenante de la</a:t>
            </a:r>
          </a:p>
          <a:p>
            <a:pPr algn="ctr" eaLnBrk="1" fontAlgn="auto" hangingPunct="1">
              <a:spcBef>
                <a:spcPts val="0"/>
              </a:spcBef>
              <a:spcAft>
                <a:spcPts val="0"/>
              </a:spcAft>
              <a:defRPr/>
            </a:pPr>
            <a:r>
              <a:rPr lang="fr-FR" b="1" dirty="0"/>
              <a:t>Télé expertise </a:t>
            </a:r>
          </a:p>
        </p:txBody>
      </p:sp>
      <p:cxnSp>
        <p:nvCxnSpPr>
          <p:cNvPr id="19" name="Connecteur droit avec flèche 18"/>
          <p:cNvCxnSpPr/>
          <p:nvPr/>
        </p:nvCxnSpPr>
        <p:spPr>
          <a:xfrm rot="5400000" flipH="1" flipV="1">
            <a:off x="7112794" y="4685506"/>
            <a:ext cx="1079500" cy="1588"/>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2783" name="ZoneTexte 19"/>
          <p:cNvSpPr txBox="1">
            <a:spLocks noChangeArrowheads="1"/>
          </p:cNvSpPr>
          <p:nvPr/>
        </p:nvSpPr>
        <p:spPr bwMode="auto">
          <a:xfrm>
            <a:off x="8075613" y="2420938"/>
            <a:ext cx="1911350" cy="646112"/>
          </a:xfrm>
          <a:prstGeom prst="rect">
            <a:avLst/>
          </a:prstGeom>
          <a:ln/>
          <a:extLst/>
        </p:spPr>
        <p:style>
          <a:lnRef idx="1">
            <a:schemeClr val="accent1"/>
          </a:lnRef>
          <a:fillRef idx="2">
            <a:schemeClr val="accent1"/>
          </a:fillRef>
          <a:effectRef idx="1">
            <a:schemeClr val="accent1"/>
          </a:effectRef>
          <a:fontRef idx="minor">
            <a:schemeClr val="dk1"/>
          </a:fontRef>
        </p:style>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fontAlgn="auto" hangingPunct="1">
              <a:spcBef>
                <a:spcPct val="0"/>
              </a:spcBef>
              <a:spcAft>
                <a:spcPts val="0"/>
              </a:spcAft>
              <a:buClrTx/>
              <a:buFontTx/>
              <a:buNone/>
              <a:defRPr/>
            </a:pPr>
            <a:r>
              <a:rPr lang="fr-FR" altLang="fr-FR" dirty="0">
                <a:solidFill>
                  <a:schemeClr val="tx1"/>
                </a:solidFill>
                <a:latin typeface="Calibri" panose="020F0502020204030204" pitchFamily="34" charset="0"/>
              </a:rPr>
              <a:t>CHU, CH, cliniques</a:t>
            </a:r>
          </a:p>
          <a:p>
            <a:pPr algn="ctr" eaLnBrk="1" fontAlgn="auto" hangingPunct="1">
              <a:spcBef>
                <a:spcPct val="0"/>
              </a:spcBef>
              <a:spcAft>
                <a:spcPts val="0"/>
              </a:spcAft>
              <a:buClrTx/>
              <a:buFontTx/>
              <a:buNone/>
              <a:defRPr/>
            </a:pPr>
            <a:r>
              <a:rPr lang="fr-FR" altLang="fr-FR" dirty="0">
                <a:solidFill>
                  <a:schemeClr val="tx1"/>
                </a:solidFill>
                <a:latin typeface="Calibri" panose="020F0502020204030204" pitchFamily="34" charset="0"/>
              </a:rPr>
              <a:t> Cabinets privés</a:t>
            </a:r>
          </a:p>
        </p:txBody>
      </p:sp>
      <p:sp>
        <p:nvSpPr>
          <p:cNvPr id="26" name="Flèche vers le bas 25"/>
          <p:cNvSpPr/>
          <p:nvPr/>
        </p:nvSpPr>
        <p:spPr>
          <a:xfrm>
            <a:off x="9048750" y="3068638"/>
            <a:ext cx="46038" cy="215900"/>
          </a:xfrm>
          <a:prstGeom prst="downArrow">
            <a:avLst/>
          </a:prstGeom>
          <a:ln>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7" name="ZoneTexte 26"/>
          <p:cNvSpPr txBox="1"/>
          <p:nvPr/>
        </p:nvSpPr>
        <p:spPr>
          <a:xfrm>
            <a:off x="7294563" y="858838"/>
            <a:ext cx="3600450" cy="1077912"/>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a:spAutoFit/>
          </a:bodyPr>
          <a:lstStyle/>
          <a:p>
            <a:pPr algn="ctr" eaLnBrk="1" fontAlgn="auto" hangingPunct="1">
              <a:spcBef>
                <a:spcPts val="0"/>
              </a:spcBef>
              <a:spcAft>
                <a:spcPts val="0"/>
              </a:spcAft>
              <a:defRPr/>
            </a:pPr>
            <a:r>
              <a:rPr lang="fr-FR" b="1" dirty="0"/>
              <a:t>Téléconseil médical personnalisé </a:t>
            </a:r>
            <a:endParaRPr lang="fr-FR" sz="1400" b="1" dirty="0"/>
          </a:p>
          <a:p>
            <a:pPr algn="ctr" eaLnBrk="1" fontAlgn="auto" hangingPunct="1">
              <a:spcBef>
                <a:spcPts val="0"/>
              </a:spcBef>
              <a:spcAft>
                <a:spcPts val="0"/>
              </a:spcAft>
              <a:defRPr/>
            </a:pPr>
            <a:r>
              <a:rPr lang="fr-FR" sz="1400" dirty="0"/>
              <a:t>(Centre 15, plateformes complémentaires santé)</a:t>
            </a:r>
            <a:endParaRPr lang="fr-FR" sz="1400" b="1" dirty="0"/>
          </a:p>
        </p:txBody>
      </p:sp>
      <p:sp>
        <p:nvSpPr>
          <p:cNvPr id="69650" name="ZoneTexte 28"/>
          <p:cNvSpPr txBox="1">
            <a:spLocks noChangeArrowheads="1"/>
          </p:cNvSpPr>
          <p:nvPr/>
        </p:nvSpPr>
        <p:spPr bwMode="auto">
          <a:xfrm>
            <a:off x="2644775" y="1666875"/>
            <a:ext cx="3302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000" b="1">
                <a:solidFill>
                  <a:schemeClr val="tx1"/>
                </a:solidFill>
                <a:latin typeface="Calibri" panose="020F0502020204030204" pitchFamily="34" charset="0"/>
              </a:rPr>
              <a:t>Coopérations entre professionnels de santé</a:t>
            </a:r>
          </a:p>
          <a:p>
            <a:pPr algn="ctr" eaLnBrk="1" hangingPunct="1">
              <a:spcBef>
                <a:spcPct val="0"/>
              </a:spcBef>
              <a:buClrTx/>
              <a:buFontTx/>
              <a:buNone/>
            </a:pPr>
            <a:r>
              <a:rPr lang="fr-FR" altLang="fr-FR" sz="2000" b="1">
                <a:solidFill>
                  <a:schemeClr val="tx1"/>
                </a:solidFill>
                <a:latin typeface="Calibri" panose="020F0502020204030204" pitchFamily="34" charset="0"/>
              </a:rPr>
              <a:t>médicaux et non-médicaux</a:t>
            </a:r>
          </a:p>
        </p:txBody>
      </p:sp>
      <p:sp>
        <p:nvSpPr>
          <p:cNvPr id="30" name="Flèche vers le bas 29"/>
          <p:cNvSpPr/>
          <p:nvPr/>
        </p:nvSpPr>
        <p:spPr>
          <a:xfrm>
            <a:off x="5951538" y="3068638"/>
            <a:ext cx="46037" cy="215900"/>
          </a:xfrm>
          <a:prstGeom prst="downArrow">
            <a:avLst/>
          </a:prstGeom>
          <a:ln w="28575">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0" name="ZoneTexte 19"/>
          <p:cNvSpPr txBox="1"/>
          <p:nvPr/>
        </p:nvSpPr>
        <p:spPr>
          <a:xfrm>
            <a:off x="3503613" y="2852738"/>
            <a:ext cx="1439862" cy="58420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eaLnBrk="1" fontAlgn="auto" hangingPunct="1">
              <a:spcBef>
                <a:spcPts val="0"/>
              </a:spcBef>
              <a:spcAft>
                <a:spcPts val="0"/>
              </a:spcAft>
              <a:defRPr/>
            </a:pPr>
            <a:r>
              <a:rPr lang="fr-FR" sz="1600" dirty="0"/>
              <a:t>Pharmacien d’Officine</a:t>
            </a:r>
          </a:p>
        </p:txBody>
      </p:sp>
      <p:pic>
        <p:nvPicPr>
          <p:cNvPr id="69653" name="Image 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352088" y="195263"/>
            <a:ext cx="1839912" cy="50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ZoneTexte 21"/>
          <p:cNvSpPr txBox="1"/>
          <p:nvPr/>
        </p:nvSpPr>
        <p:spPr>
          <a:xfrm>
            <a:off x="4081463" y="3698875"/>
            <a:ext cx="428625" cy="3683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fr-FR" b="1" dirty="0"/>
              <a:t>SI</a:t>
            </a:r>
          </a:p>
        </p:txBody>
      </p:sp>
      <p:sp>
        <p:nvSpPr>
          <p:cNvPr id="24" name="ZoneTexte 23"/>
          <p:cNvSpPr txBox="1"/>
          <p:nvPr/>
        </p:nvSpPr>
        <p:spPr>
          <a:xfrm>
            <a:off x="7454900" y="3752850"/>
            <a:ext cx="428625" cy="3698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eaLnBrk="1" fontAlgn="auto" hangingPunct="1">
              <a:spcBef>
                <a:spcPts val="0"/>
              </a:spcBef>
              <a:spcAft>
                <a:spcPts val="0"/>
              </a:spcAft>
              <a:defRPr/>
            </a:pPr>
            <a:r>
              <a:rPr lang="fr-FR" b="1" dirty="0"/>
              <a:t>SI</a:t>
            </a:r>
          </a:p>
        </p:txBody>
      </p:sp>
      <p:cxnSp>
        <p:nvCxnSpPr>
          <p:cNvPr id="3" name="Connecteur droit avec flèche 2"/>
          <p:cNvCxnSpPr/>
          <p:nvPr/>
        </p:nvCxnSpPr>
        <p:spPr>
          <a:xfrm flipH="1">
            <a:off x="6178550" y="1960563"/>
            <a:ext cx="1116013" cy="13462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7294563" y="1960563"/>
            <a:ext cx="746125" cy="460375"/>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Espace réservé du pied de page 1"/>
          <p:cNvSpPr>
            <a:spLocks noGrp="1"/>
          </p:cNvSpPr>
          <p:nvPr>
            <p:ph type="ftr" sz="quarter" idx="11"/>
          </p:nvPr>
        </p:nvSpPr>
        <p:spPr>
          <a:xfrm>
            <a:off x="3644900" y="6372225"/>
            <a:ext cx="7620000" cy="365125"/>
          </a:xfrm>
        </p:spPr>
        <p:txBody>
          <a:bodyPr/>
          <a:lstStyle/>
          <a:p>
            <a:pPr algn="r">
              <a:defRPr/>
            </a:pPr>
            <a:r>
              <a:rPr lang="fr-FR"/>
              <a:t>Conférence AG FNISASIC 11 mai Paris</a:t>
            </a:r>
            <a:endParaRPr lang="en-US" dirty="0"/>
          </a:p>
        </p:txBody>
      </p:sp>
    </p:spTree>
    <p:extLst>
      <p:ext uri="{BB962C8B-B14F-4D97-AF65-F5344CB8AC3E}">
        <p14:creationId xmlns:p14="http://schemas.microsoft.com/office/powerpoint/2010/main" val="1159577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2258" name="Group 2"/>
          <p:cNvGrpSpPr>
            <a:grpSpLocks/>
          </p:cNvGrpSpPr>
          <p:nvPr/>
        </p:nvGrpSpPr>
        <p:grpSpPr bwMode="auto">
          <a:xfrm>
            <a:off x="1676401" y="692151"/>
            <a:ext cx="8740775" cy="5795963"/>
            <a:chOff x="432" y="473"/>
            <a:chExt cx="4896" cy="3277"/>
          </a:xfrm>
        </p:grpSpPr>
        <p:pic>
          <p:nvPicPr>
            <p:cNvPr id="352261" name="Picture 3" descr="\\nas02bur\envir\bureaux\mednep02\Bureau\téléconsul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 y="473"/>
              <a:ext cx="4896" cy="3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2262" name="Rectangle 4"/>
            <p:cNvSpPr>
              <a:spLocks noChangeArrowheads="1"/>
            </p:cNvSpPr>
            <p:nvPr/>
          </p:nvSpPr>
          <p:spPr bwMode="auto">
            <a:xfrm>
              <a:off x="2832" y="1536"/>
              <a:ext cx="384" cy="96"/>
            </a:xfrm>
            <a:prstGeom prst="rect">
              <a:avLst/>
            </a:prstGeom>
            <a:solidFill>
              <a:srgbClr val="CCFFFF"/>
            </a:solidFill>
            <a:ln w="9525">
              <a:solidFill>
                <a:schemeClr val="tx1"/>
              </a:solidFill>
              <a:miter lim="800000"/>
              <a:headEnd/>
              <a:tailEnd/>
            </a:ln>
          </p:spPr>
          <p:txBody>
            <a:bodyPr wrap="none" anchor="ctr"/>
            <a:lstStyle>
              <a:lvl1pPr>
                <a:spcBef>
                  <a:spcPct val="20000"/>
                </a:spcBef>
                <a:buClr>
                  <a:srgbClr val="CC0000"/>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bg2"/>
                </a:buClr>
                <a:buSzPct val="8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ü"/>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a:spcBef>
                  <a:spcPct val="0"/>
                </a:spcBef>
                <a:buClrTx/>
                <a:buFontTx/>
                <a:buNone/>
              </a:pPr>
              <a:endParaRPr lang="fr-FR" altLang="fr-FR" sz="800">
                <a:latin typeface="Calibri" panose="020F0502020204030204" pitchFamily="34" charset="0"/>
              </a:endParaRPr>
            </a:p>
          </p:txBody>
        </p:sp>
      </p:grpSp>
      <p:sp>
        <p:nvSpPr>
          <p:cNvPr id="5" name="Rectangle 3"/>
          <p:cNvSpPr txBox="1">
            <a:spLocks noChangeArrowheads="1"/>
          </p:cNvSpPr>
          <p:nvPr/>
        </p:nvSpPr>
        <p:spPr bwMode="auto">
          <a:xfrm>
            <a:off x="1524000" y="1"/>
            <a:ext cx="9144000" cy="620713"/>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normAutofit fontScale="97500"/>
          </a:bodyPr>
          <a:lstStyle/>
          <a:p>
            <a:pPr algn="ctr">
              <a:defRPr/>
            </a:pPr>
            <a:r>
              <a:rPr lang="fr-FR" sz="3200" dirty="0">
                <a:latin typeface="+mj-lt"/>
                <a:ea typeface="+mj-ea"/>
                <a:cs typeface="+mj-cs"/>
              </a:rPr>
              <a:t>La téléconsultation</a:t>
            </a:r>
          </a:p>
        </p:txBody>
      </p:sp>
      <p:sp>
        <p:nvSpPr>
          <p:cNvPr id="2" name="Espace réservé du pied de page 1"/>
          <p:cNvSpPr>
            <a:spLocks noGrp="1"/>
          </p:cNvSpPr>
          <p:nvPr>
            <p:ph type="ftr" sz="quarter" idx="11"/>
          </p:nvPr>
        </p:nvSpPr>
        <p:spPr/>
        <p:txBody>
          <a:bodyPr/>
          <a:lstStyle/>
          <a:p>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25</a:t>
            </a:fld>
            <a:endParaRPr lang="en-US" dirty="0"/>
          </a:p>
        </p:txBody>
      </p:sp>
    </p:spTree>
    <p:extLst>
      <p:ext uri="{BB962C8B-B14F-4D97-AF65-F5344CB8AC3E}">
        <p14:creationId xmlns:p14="http://schemas.microsoft.com/office/powerpoint/2010/main" val="1543590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Espace réservé du numéro de diapositive 2"/>
          <p:cNvSpPr>
            <a:spLocks noGrp="1"/>
          </p:cNvSpPr>
          <p:nvPr>
            <p:ph type="sldNum" sz="quarter" idx="12"/>
          </p:nvPr>
        </p:nvSpPr>
        <p:spPr>
          <a:xfrm>
            <a:off x="4648200" y="6356351"/>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bg2"/>
              </a:buClr>
              <a:buSzPct val="8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ü"/>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algn="ctr">
              <a:spcBef>
                <a:spcPct val="0"/>
              </a:spcBef>
              <a:buClrTx/>
              <a:buFontTx/>
              <a:buNone/>
            </a:pPr>
            <a:fld id="{65BD6F8D-F6B7-498D-B97C-F33CEDD68C75}" type="slidenum">
              <a:rPr lang="fr-FR" altLang="fr-FR" sz="1400">
                <a:cs typeface="Arial" panose="020B0604020202020204" pitchFamily="34" charset="0"/>
              </a:rPr>
              <a:pPr algn="ctr">
                <a:spcBef>
                  <a:spcPct val="0"/>
                </a:spcBef>
                <a:buClrTx/>
                <a:buFontTx/>
                <a:buNone/>
              </a:pPr>
              <a:t>26</a:t>
            </a:fld>
            <a:endParaRPr lang="fr-FR" altLang="fr-FR" sz="1400">
              <a:cs typeface="Arial" panose="020B0604020202020204" pitchFamily="34" charset="0"/>
            </a:endParaRPr>
          </a:p>
        </p:txBody>
      </p:sp>
      <p:pic>
        <p:nvPicPr>
          <p:cNvPr id="355331" name="Picture 2" descr="2010020411431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09600"/>
            <a:ext cx="9144000" cy="584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3"/>
          <p:cNvSpPr txBox="1">
            <a:spLocks noChangeArrowheads="1"/>
          </p:cNvSpPr>
          <p:nvPr/>
        </p:nvSpPr>
        <p:spPr bwMode="auto">
          <a:xfrm>
            <a:off x="1524000" y="1"/>
            <a:ext cx="9144000" cy="5238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fr-FR" sz="2800" b="1" dirty="0">
                <a:solidFill>
                  <a:srgbClr val="0033CC"/>
                </a:solidFill>
              </a:rPr>
              <a:t>Téléconsultation de dermatologie en EHPAD </a:t>
            </a:r>
          </a:p>
        </p:txBody>
      </p:sp>
      <p:sp>
        <p:nvSpPr>
          <p:cNvPr id="3" name="Espace réservé du pied de page 2"/>
          <p:cNvSpPr>
            <a:spLocks noGrp="1"/>
          </p:cNvSpPr>
          <p:nvPr>
            <p:ph type="ftr" sz="quarter" idx="11"/>
          </p:nvPr>
        </p:nvSpPr>
        <p:spPr/>
        <p:txBody>
          <a:bodyPr/>
          <a:lstStyle/>
          <a:p>
            <a:r>
              <a:rPr lang="fr-FR"/>
              <a:t>Conférence AG FNISASIC 11 mai Paris</a:t>
            </a:r>
            <a:endParaRPr lang="en-US" dirty="0"/>
          </a:p>
        </p:txBody>
      </p:sp>
    </p:spTree>
    <p:extLst>
      <p:ext uri="{BB962C8B-B14F-4D97-AF65-F5344CB8AC3E}">
        <p14:creationId xmlns:p14="http://schemas.microsoft.com/office/powerpoint/2010/main" val="16143078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Espace réservé du pied de page 1"/>
          <p:cNvSpPr>
            <a:spLocks noGrp="1"/>
          </p:cNvSpPr>
          <p:nvPr>
            <p:ph type="ftr" sz="quarter" idx="11"/>
          </p:nvPr>
        </p:nvSpPr>
        <p:spPr>
          <a:xfrm>
            <a:off x="4727576" y="6248400"/>
            <a:ext cx="2816225" cy="4206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bg2"/>
              </a:buClr>
              <a:buSzPct val="8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ü"/>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algn="l">
              <a:spcBef>
                <a:spcPct val="0"/>
              </a:spcBef>
              <a:buClrTx/>
              <a:buFontTx/>
              <a:buNone/>
            </a:pPr>
            <a:r>
              <a:rPr lang="fr-FR" altLang="fr-FR" sz="1400">
                <a:cs typeface="Arial" panose="020B0604020202020204" pitchFamily="34" charset="0"/>
              </a:rPr>
              <a:t>Conférence AG FNISASIC 11 mai Paris</a:t>
            </a:r>
          </a:p>
        </p:txBody>
      </p:sp>
      <p:sp>
        <p:nvSpPr>
          <p:cNvPr id="357379" name="Espace réservé du numéro de diapositive 2"/>
          <p:cNvSpPr>
            <a:spLocks noGrp="1"/>
          </p:cNvSpPr>
          <p:nvPr>
            <p:ph type="sldNum" sz="quarter" idx="12"/>
          </p:nvPr>
        </p:nvSpPr>
        <p:spPr>
          <a:xfrm>
            <a:off x="4648200" y="6356351"/>
            <a:ext cx="2895600" cy="36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bg2"/>
              </a:buClr>
              <a:buSzPct val="8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ü"/>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algn="ctr">
              <a:spcBef>
                <a:spcPct val="0"/>
              </a:spcBef>
              <a:buClrTx/>
              <a:buFontTx/>
              <a:buNone/>
            </a:pPr>
            <a:fld id="{BA2B5FB6-EB74-4008-A385-E1B1979D3777}" type="slidenum">
              <a:rPr lang="fr-FR" altLang="fr-FR" sz="1400">
                <a:cs typeface="Arial" panose="020B0604020202020204" pitchFamily="34" charset="0"/>
              </a:rPr>
              <a:pPr algn="ctr">
                <a:spcBef>
                  <a:spcPct val="0"/>
                </a:spcBef>
                <a:buClrTx/>
                <a:buFontTx/>
                <a:buNone/>
              </a:pPr>
              <a:t>27</a:t>
            </a:fld>
            <a:endParaRPr lang="fr-FR" altLang="fr-FR" sz="1400">
              <a:cs typeface="Arial" panose="020B0604020202020204" pitchFamily="34" charset="0"/>
            </a:endParaRPr>
          </a:p>
        </p:txBody>
      </p:sp>
      <p:pic>
        <p:nvPicPr>
          <p:cNvPr id="357380" name="Picture 2" descr="2010033110512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7487" y="533401"/>
            <a:ext cx="9217026" cy="590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7" name="Text Box 3"/>
          <p:cNvSpPr txBox="1">
            <a:spLocks noChangeArrowheads="1"/>
          </p:cNvSpPr>
          <p:nvPr/>
        </p:nvSpPr>
        <p:spPr bwMode="auto">
          <a:xfrm>
            <a:off x="1524000" y="1"/>
            <a:ext cx="9144000" cy="523875"/>
          </a:xfrm>
          <a:prstGeom prst="rect">
            <a:avLst/>
          </a:prstGeom>
          <a:ln>
            <a:headEnd/>
            <a:tailEnd/>
          </a:ln>
        </p:spPr>
        <p:style>
          <a:lnRef idx="2">
            <a:schemeClr val="dk1"/>
          </a:lnRef>
          <a:fillRef idx="1">
            <a:schemeClr val="lt1"/>
          </a:fillRef>
          <a:effectRef idx="0">
            <a:schemeClr val="dk1"/>
          </a:effectRef>
          <a:fontRef idx="minor">
            <a:schemeClr val="dk1"/>
          </a:fontRef>
        </p:style>
        <p:txBody>
          <a:bodyPr>
            <a:spAutoFit/>
          </a:bodyPr>
          <a:lstStyle/>
          <a:p>
            <a:pPr algn="ctr">
              <a:defRPr/>
            </a:pPr>
            <a:r>
              <a:rPr lang="fr-FR" sz="2800" b="1" dirty="0">
                <a:solidFill>
                  <a:srgbClr val="0033CC"/>
                </a:solidFill>
              </a:rPr>
              <a:t>Téléconsultation de cardiologie en EHPAD</a:t>
            </a:r>
          </a:p>
        </p:txBody>
      </p:sp>
    </p:spTree>
    <p:extLst>
      <p:ext uri="{BB962C8B-B14F-4D97-AF65-F5344CB8AC3E}">
        <p14:creationId xmlns:p14="http://schemas.microsoft.com/office/powerpoint/2010/main" val="27815063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Espace réservé du numéro de diapositive 2"/>
          <p:cNvSpPr>
            <a:spLocks noGrp="1"/>
          </p:cNvSpPr>
          <p:nvPr>
            <p:ph type="sldNum" sz="quarter" idx="12"/>
          </p:nvPr>
        </p:nvSpPr>
        <p:spPr>
          <a:xfrm>
            <a:off x="8077200" y="6453189"/>
            <a:ext cx="2133600" cy="2682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CC0000"/>
              </a:buClr>
              <a:buFont typeface="Wingdings" panose="05000000000000000000" pitchFamily="2" charset="2"/>
              <a:buChar char="n"/>
              <a:defRPr sz="2400">
                <a:solidFill>
                  <a:schemeClr val="tx1"/>
                </a:solidFill>
                <a:latin typeface="Arial" panose="020B0604020202020204" pitchFamily="34" charset="0"/>
              </a:defRPr>
            </a:lvl1pPr>
            <a:lvl2pPr marL="742950" indent="-285750">
              <a:spcBef>
                <a:spcPct val="20000"/>
              </a:spcBef>
              <a:buClr>
                <a:schemeClr val="bg2"/>
              </a:buClr>
              <a:buSzPct val="80000"/>
              <a:buFont typeface="Wingdings" panose="05000000000000000000" pitchFamily="2" charset="2"/>
              <a:buChar char="¨"/>
              <a:defRPr sz="2000">
                <a:solidFill>
                  <a:schemeClr val="tx1"/>
                </a:solidFill>
                <a:latin typeface="Arial" panose="020B0604020202020204" pitchFamily="34" charset="0"/>
              </a:defRPr>
            </a:lvl2pPr>
            <a:lvl3pPr marL="1143000" indent="-228600">
              <a:spcBef>
                <a:spcPct val="20000"/>
              </a:spcBef>
              <a:buClr>
                <a:schemeClr val="bg2"/>
              </a:buClr>
              <a:buFont typeface="Wingdings" panose="05000000000000000000" pitchFamily="2" charset="2"/>
              <a:buChar char="ü"/>
              <a:defRPr>
                <a:solidFill>
                  <a:schemeClr val="tx1"/>
                </a:solidFill>
                <a:latin typeface="Arial" panose="020B0604020202020204" pitchFamily="34" charset="0"/>
              </a:defRPr>
            </a:lvl3pPr>
            <a:lvl4pPr marL="1600200" indent="-228600">
              <a:spcBef>
                <a:spcPct val="20000"/>
              </a:spcBef>
              <a:buClr>
                <a:schemeClr val="bg2"/>
              </a:buClr>
              <a:buChar char="•"/>
              <a:defRPr sz="1600">
                <a:solidFill>
                  <a:schemeClr val="tx1"/>
                </a:solidFill>
                <a:latin typeface="Arial" panose="020B0604020202020204" pitchFamily="34" charset="0"/>
              </a:defRPr>
            </a:lvl4pPr>
            <a:lvl5pPr marL="2057400" indent="-228600">
              <a:spcBef>
                <a:spcPct val="20000"/>
              </a:spcBef>
              <a:buClr>
                <a:schemeClr val="bg2"/>
              </a:buClr>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bg2"/>
              </a:buClr>
              <a:buChar char="•"/>
              <a:defRPr sz="1600">
                <a:solidFill>
                  <a:schemeClr val="tx1"/>
                </a:solidFill>
                <a:latin typeface="Arial" panose="020B0604020202020204" pitchFamily="34" charset="0"/>
              </a:defRPr>
            </a:lvl9pPr>
          </a:lstStyle>
          <a:p>
            <a:pPr>
              <a:spcBef>
                <a:spcPct val="0"/>
              </a:spcBef>
              <a:buClrTx/>
              <a:buFontTx/>
              <a:buNone/>
            </a:pPr>
            <a:fld id="{D87A5A1B-C4F0-4633-AAD9-04B8F33F9BBF}" type="slidenum">
              <a:rPr lang="fr-FR" altLang="fr-FR" sz="1400"/>
              <a:pPr>
                <a:spcBef>
                  <a:spcPct val="0"/>
                </a:spcBef>
                <a:buClrTx/>
                <a:buFontTx/>
                <a:buNone/>
              </a:pPr>
              <a:t>28</a:t>
            </a:fld>
            <a:endParaRPr lang="fr-FR" altLang="fr-FR" sz="1400"/>
          </a:p>
        </p:txBody>
      </p:sp>
      <p:pic>
        <p:nvPicPr>
          <p:cNvPr id="468995" name="Picture 2" descr="F:\20101005150543_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671514"/>
            <a:ext cx="91440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1676400" y="103873"/>
            <a:ext cx="9152890" cy="646331"/>
          </a:xfrm>
          <a:prstGeom prst="rect">
            <a:avLst/>
          </a:prstGeom>
          <a:solidFill>
            <a:schemeClr val="bg1">
              <a:lumMod val="95000"/>
              <a:alpha val="60000"/>
            </a:schemeClr>
          </a:solidFill>
          <a:ln w="9525">
            <a:noFill/>
            <a:miter lim="800000"/>
            <a:headEnd/>
            <a:tailEnd/>
          </a:ln>
          <a:effectLst/>
        </p:spPr>
        <p:txBody>
          <a:bodyPr wrap="none">
            <a:spAutoFit/>
          </a:bodyPr>
          <a:lstStyle/>
          <a:p>
            <a:pPr>
              <a:defRPr/>
            </a:pPr>
            <a:r>
              <a:rPr lang="fr-FR" sz="3600" b="1" dirty="0">
                <a:solidFill>
                  <a:srgbClr val="0033CC"/>
                </a:solidFill>
                <a:latin typeface="Arial" charset="0"/>
                <a:cs typeface="Arial" charset="0"/>
              </a:rPr>
              <a:t>Téléconsultation d’orthopédie en EHPAD</a:t>
            </a:r>
          </a:p>
        </p:txBody>
      </p:sp>
      <p:sp>
        <p:nvSpPr>
          <p:cNvPr id="2" name="Espace réservé du pied de page 1"/>
          <p:cNvSpPr>
            <a:spLocks noGrp="1"/>
          </p:cNvSpPr>
          <p:nvPr>
            <p:ph type="ftr" sz="quarter" idx="11"/>
          </p:nvPr>
        </p:nvSpPr>
        <p:spPr/>
        <p:txBody>
          <a:bodyPr/>
          <a:lstStyle/>
          <a:p>
            <a:r>
              <a:rPr lang="fr-FR"/>
              <a:t>Conférence AG FNISASIC 11 mai Paris</a:t>
            </a:r>
            <a:endParaRPr lang="en-US" dirty="0"/>
          </a:p>
        </p:txBody>
      </p:sp>
    </p:spTree>
    <p:extLst>
      <p:ext uri="{BB962C8B-B14F-4D97-AF65-F5344CB8AC3E}">
        <p14:creationId xmlns:p14="http://schemas.microsoft.com/office/powerpoint/2010/main" val="21746277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2370" name="Picture 2" descr="patient dialogua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1720" y="1224280"/>
            <a:ext cx="81280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2032000" y="111030"/>
            <a:ext cx="8911687" cy="1052290"/>
          </a:xfrm>
        </p:spPr>
        <p:style>
          <a:lnRef idx="2">
            <a:schemeClr val="dk1"/>
          </a:lnRef>
          <a:fillRef idx="1">
            <a:schemeClr val="lt1"/>
          </a:fillRef>
          <a:effectRef idx="0">
            <a:schemeClr val="dk1"/>
          </a:effectRef>
          <a:fontRef idx="minor">
            <a:schemeClr val="dk1"/>
          </a:fontRef>
        </p:style>
        <p:txBody>
          <a:bodyPr>
            <a:normAutofit/>
          </a:bodyPr>
          <a:lstStyle/>
          <a:p>
            <a:pPr algn="ctr"/>
            <a:r>
              <a:rPr lang="fr-FR" sz="2800" dirty="0"/>
              <a:t>Télésurveillance à domicile de l’insuffisance rénale dialysée</a:t>
            </a:r>
          </a:p>
        </p:txBody>
      </p:sp>
      <p:sp>
        <p:nvSpPr>
          <p:cNvPr id="3" name="Espace réservé du pied de page 2"/>
          <p:cNvSpPr>
            <a:spLocks noGrp="1"/>
          </p:cNvSpPr>
          <p:nvPr>
            <p:ph type="ftr" sz="quarter" idx="11"/>
          </p:nvPr>
        </p:nvSpPr>
        <p:spPr/>
        <p:txBody>
          <a:bodyPr/>
          <a:lstStyle/>
          <a:p>
            <a:r>
              <a:rPr lang="fr-FR"/>
              <a:t>Conférence AG FNISASIC 11 mai Paris</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29</a:t>
            </a:fld>
            <a:endParaRPr lang="en-US" dirty="0"/>
          </a:p>
        </p:txBody>
      </p:sp>
    </p:spTree>
    <p:extLst>
      <p:ext uri="{BB962C8B-B14F-4D97-AF65-F5344CB8AC3E}">
        <p14:creationId xmlns:p14="http://schemas.microsoft.com/office/powerpoint/2010/main" val="321606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Plan de l’exposé</a:t>
            </a:r>
          </a:p>
        </p:txBody>
      </p:sp>
      <p:sp>
        <p:nvSpPr>
          <p:cNvPr id="3" name="Espace réservé du contenu 2"/>
          <p:cNvSpPr>
            <a:spLocks noGrp="1"/>
          </p:cNvSpPr>
          <p:nvPr>
            <p:ph idx="1"/>
          </p:nvPr>
        </p:nvSpPr>
        <p:spPr/>
        <p:txBody>
          <a:bodyPr>
            <a:normAutofit/>
          </a:bodyPr>
          <a:lstStyle/>
          <a:p>
            <a:pPr algn="just"/>
            <a:r>
              <a:rPr lang="fr-FR" sz="3200" b="1" dirty="0">
                <a:solidFill>
                  <a:srgbClr val="C00000"/>
                </a:solidFill>
              </a:rPr>
              <a:t>Les principaux indicateurs de l’évolution des systèmes de santé en Europe.</a:t>
            </a:r>
          </a:p>
          <a:p>
            <a:pPr algn="just"/>
            <a:r>
              <a:rPr lang="fr-FR" sz="3200" dirty="0"/>
              <a:t>Nouvelles perspectives d’organisation des soins au domicile dans l’ère numérique.</a:t>
            </a:r>
          </a:p>
          <a:p>
            <a:pPr algn="just"/>
            <a:r>
              <a:rPr lang="fr-FR" sz="3200" dirty="0"/>
              <a:t>La robotisation des métiers de la santé : un risque de deshumanisation</a:t>
            </a:r>
          </a:p>
        </p:txBody>
      </p:sp>
      <p:sp>
        <p:nvSpPr>
          <p:cNvPr id="4" name="Espace réservé du pied de page 3"/>
          <p:cNvSpPr>
            <a:spLocks noGrp="1"/>
          </p:cNvSpPr>
          <p:nvPr>
            <p:ph type="ftr" sz="quarter" idx="11"/>
          </p:nvPr>
        </p:nvSpPr>
        <p:spPr/>
        <p:txBody>
          <a:bodyPr/>
          <a:lstStyle/>
          <a:p>
            <a:r>
              <a:rPr lang="fr-FR"/>
              <a:t>Conférence AG FNISASIC 11 mai Paris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val="25219271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61849" y="345586"/>
            <a:ext cx="8911687" cy="1280890"/>
          </a:xfrm>
        </p:spPr>
        <p:txBody>
          <a:bodyPr/>
          <a:lstStyle/>
          <a:p>
            <a:pPr algn="ctr"/>
            <a:r>
              <a:rPr lang="fr-FR" dirty="0"/>
              <a:t>Le financement de la télémédecine en France en 2017</a:t>
            </a:r>
          </a:p>
        </p:txBody>
      </p:sp>
      <p:sp>
        <p:nvSpPr>
          <p:cNvPr id="3" name="Espace réservé du contenu 2"/>
          <p:cNvSpPr>
            <a:spLocks noGrp="1"/>
          </p:cNvSpPr>
          <p:nvPr>
            <p:ph idx="1"/>
          </p:nvPr>
        </p:nvSpPr>
        <p:spPr>
          <a:xfrm>
            <a:off x="1960179" y="2133600"/>
            <a:ext cx="9544433" cy="4062248"/>
          </a:xfrm>
        </p:spPr>
        <p:txBody>
          <a:bodyPr>
            <a:normAutofit lnSpcReduction="10000"/>
          </a:bodyPr>
          <a:lstStyle/>
          <a:p>
            <a:pPr algn="just"/>
            <a:r>
              <a:rPr lang="fr-FR" b="1" dirty="0">
                <a:solidFill>
                  <a:srgbClr val="FF0000"/>
                </a:solidFill>
              </a:rPr>
              <a:t>La gestion du budget FIR relève de l’ARS </a:t>
            </a:r>
            <a:r>
              <a:rPr lang="fr-FR" b="1" dirty="0"/>
              <a:t>pour l’investissement et pour le fonctionnement de projets qui ne font pas partie du périmètre de l’art.36 du LFSS 2014, revu dans le LFSS 2017 (art.91) à l’ensemble du territoire national.</a:t>
            </a:r>
          </a:p>
          <a:p>
            <a:pPr algn="just"/>
            <a:r>
              <a:rPr lang="fr-FR" b="1" dirty="0">
                <a:solidFill>
                  <a:srgbClr val="FF0000"/>
                </a:solidFill>
              </a:rPr>
              <a:t>Pour les projets relevant du périmètre (patients en ALD</a:t>
            </a:r>
            <a:r>
              <a:rPr lang="fr-FR" b="1" dirty="0"/>
              <a:t>) de l’expérimentation préfiguratrice SS, le fonctionnement est financé jusqu’au LFSS 2019 par l’enveloppe FIR dédiée à cette expérimentation (8,2 millions d’euros)</a:t>
            </a:r>
          </a:p>
          <a:p>
            <a:pPr lvl="1" algn="just"/>
            <a:r>
              <a:rPr lang="fr-FR" b="1" dirty="0">
                <a:solidFill>
                  <a:srgbClr val="0070C0"/>
                </a:solidFill>
              </a:rPr>
              <a:t>La téléconsultation </a:t>
            </a:r>
            <a:r>
              <a:rPr lang="fr-FR" dirty="0">
                <a:solidFill>
                  <a:schemeClr val="tx1"/>
                </a:solidFill>
              </a:rPr>
              <a:t>intégrant l’ambulatoire et les établissements de santé</a:t>
            </a:r>
            <a:endParaRPr lang="fr-FR" b="1" dirty="0">
              <a:solidFill>
                <a:srgbClr val="0070C0"/>
              </a:solidFill>
            </a:endParaRPr>
          </a:p>
          <a:p>
            <a:pPr lvl="1" algn="just"/>
            <a:r>
              <a:rPr lang="fr-FR" b="1" dirty="0">
                <a:solidFill>
                  <a:srgbClr val="0070C0"/>
                </a:solidFill>
              </a:rPr>
              <a:t>La téléexpertise (écrite ou par image) </a:t>
            </a:r>
            <a:r>
              <a:rPr lang="fr-FR" dirty="0">
                <a:solidFill>
                  <a:schemeClr val="tx1"/>
                </a:solidFill>
              </a:rPr>
              <a:t>intégrant l’ambulatoire et les établissements de santé</a:t>
            </a:r>
            <a:endParaRPr lang="fr-FR" b="1" dirty="0">
              <a:solidFill>
                <a:srgbClr val="0070C0"/>
              </a:solidFill>
            </a:endParaRPr>
          </a:p>
          <a:p>
            <a:pPr lvl="1" algn="just"/>
            <a:r>
              <a:rPr lang="fr-FR" b="1" dirty="0">
                <a:solidFill>
                  <a:srgbClr val="0070C0"/>
                </a:solidFill>
              </a:rPr>
              <a:t>La télésurveillance au domicile ou substituts </a:t>
            </a:r>
            <a:r>
              <a:rPr lang="fr-FR" b="1" dirty="0"/>
              <a:t>de 5 maladies chroniques (insuffisance cardiaque chronique sévère, insuffisance rénale dialysée et transplantée, insuffisance respiratoire sévère, diabète insulino-dépendant complexe, les arythmies avec DMI).  Pour les trois premières maladies, l’arrêté du 6 décembre 2016 précise les conditions de mise en œuvre, pour les deux autres maladies chroniques les arrêtés sont en attente de publication.</a:t>
            </a:r>
          </a:p>
        </p:txBody>
      </p:sp>
      <p:sp>
        <p:nvSpPr>
          <p:cNvPr id="4" name="Espace réservé du pied de page 3"/>
          <p:cNvSpPr>
            <a:spLocks noGrp="1"/>
          </p:cNvSpPr>
          <p:nvPr>
            <p:ph type="ftr" sz="quarter" idx="11"/>
          </p:nvPr>
        </p:nvSpPr>
        <p:spPr/>
        <p:txBody>
          <a:bodyPr/>
          <a:lstStyle/>
          <a:p>
            <a:r>
              <a:rPr lang="fr-FR"/>
              <a:t>Conférence AG FNISASIC 11 mai Paris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30</a:t>
            </a:fld>
            <a:endParaRPr lang="en-US" dirty="0"/>
          </a:p>
        </p:txBody>
      </p:sp>
    </p:spTree>
    <p:extLst>
      <p:ext uri="{BB962C8B-B14F-4D97-AF65-F5344CB8AC3E}">
        <p14:creationId xmlns:p14="http://schemas.microsoft.com/office/powerpoint/2010/main" val="3196440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274426" y="264514"/>
            <a:ext cx="8911687" cy="1280890"/>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fr-FR" sz="2800" dirty="0"/>
              <a:t>La rémunération du médecin traitant </a:t>
            </a:r>
            <a:r>
              <a:rPr lang="fr-FR" sz="2800" b="1" dirty="0">
                <a:solidFill>
                  <a:srgbClr val="C00000"/>
                </a:solidFill>
              </a:rPr>
              <a:t>dans le droit commun SS</a:t>
            </a:r>
            <a:r>
              <a:rPr lang="fr-FR" sz="2800" dirty="0"/>
              <a:t> lorsqu’il intervient </a:t>
            </a:r>
            <a:r>
              <a:rPr lang="fr-FR" sz="2800" b="1" dirty="0">
                <a:solidFill>
                  <a:srgbClr val="C00000"/>
                </a:solidFill>
              </a:rPr>
              <a:t>dans les </a:t>
            </a:r>
            <a:r>
              <a:rPr lang="fr-FR" sz="2800" b="1" dirty="0" err="1">
                <a:solidFill>
                  <a:srgbClr val="C00000"/>
                </a:solidFill>
              </a:rPr>
              <a:t>EHPADs</a:t>
            </a:r>
            <a:br>
              <a:rPr lang="fr-FR" sz="2800" dirty="0"/>
            </a:br>
            <a:r>
              <a:rPr lang="fr-FR" sz="2200" i="1" dirty="0"/>
              <a:t>(Avenants 2 et 3 à la convention médicale, publiée le 1</a:t>
            </a:r>
            <a:r>
              <a:rPr lang="fr-FR" sz="2200" i="1" baseline="30000" dirty="0"/>
              <a:t>er</a:t>
            </a:r>
            <a:r>
              <a:rPr lang="fr-FR" sz="2200" i="1" dirty="0"/>
              <a:t> mars 2017)</a:t>
            </a:r>
            <a:endParaRPr lang="fr-FR" sz="2200" dirty="0"/>
          </a:p>
        </p:txBody>
      </p:sp>
      <p:sp>
        <p:nvSpPr>
          <p:cNvPr id="3" name="Espace réservé du contenu 2"/>
          <p:cNvSpPr>
            <a:spLocks noGrp="1"/>
          </p:cNvSpPr>
          <p:nvPr>
            <p:ph idx="1"/>
          </p:nvPr>
        </p:nvSpPr>
        <p:spPr>
          <a:xfrm>
            <a:off x="2203930" y="1820238"/>
            <a:ext cx="9035997" cy="4315569"/>
          </a:xfrm>
        </p:spPr>
        <p:style>
          <a:lnRef idx="2">
            <a:schemeClr val="accent1"/>
          </a:lnRef>
          <a:fillRef idx="1">
            <a:schemeClr val="lt1"/>
          </a:fillRef>
          <a:effectRef idx="0">
            <a:schemeClr val="accent1"/>
          </a:effectRef>
          <a:fontRef idx="minor">
            <a:schemeClr val="dk1"/>
          </a:fontRef>
        </p:style>
        <p:txBody>
          <a:bodyPr>
            <a:normAutofit lnSpcReduction="10000"/>
          </a:bodyPr>
          <a:lstStyle/>
          <a:p>
            <a:pPr algn="just"/>
            <a:r>
              <a:rPr lang="fr-FR" dirty="0"/>
              <a:t>Actes de </a:t>
            </a:r>
            <a:r>
              <a:rPr lang="fr-FR" b="1" dirty="0">
                <a:solidFill>
                  <a:srgbClr val="0070C0"/>
                </a:solidFill>
              </a:rPr>
              <a:t>téléexpertise </a:t>
            </a:r>
            <a:r>
              <a:rPr lang="fr-FR" dirty="0">
                <a:solidFill>
                  <a:schemeClr val="tx1"/>
                </a:solidFill>
              </a:rPr>
              <a:t>entre l’ancien médecin traitant et le nouveau médecin traitant du résident en EHPAD afin d’assurer la continuité des soins, </a:t>
            </a:r>
            <a:r>
              <a:rPr lang="fr-FR" i="1" dirty="0">
                <a:solidFill>
                  <a:schemeClr val="tx1"/>
                </a:solidFill>
              </a:rPr>
              <a:t>en particulier pour le recours aux prescriptions de psychotropes ou l’identification de situations à risque. </a:t>
            </a:r>
            <a:r>
              <a:rPr lang="fr-FR" dirty="0">
                <a:solidFill>
                  <a:schemeClr val="tx1"/>
                </a:solidFill>
              </a:rPr>
              <a:t>Cet acte </a:t>
            </a:r>
            <a:r>
              <a:rPr lang="fr-FR" b="1" dirty="0">
                <a:solidFill>
                  <a:srgbClr val="0070C0"/>
                </a:solidFill>
              </a:rPr>
              <a:t>TDT </a:t>
            </a:r>
            <a:r>
              <a:rPr lang="fr-FR" dirty="0">
                <a:solidFill>
                  <a:schemeClr val="tx1"/>
                </a:solidFill>
              </a:rPr>
              <a:t>(</a:t>
            </a:r>
            <a:r>
              <a:rPr lang="fr-FR" b="1" dirty="0">
                <a:solidFill>
                  <a:srgbClr val="0070C0"/>
                </a:solidFill>
              </a:rPr>
              <a:t>T</a:t>
            </a:r>
            <a:r>
              <a:rPr lang="fr-FR" dirty="0">
                <a:solidFill>
                  <a:schemeClr val="tx1"/>
                </a:solidFill>
              </a:rPr>
              <a:t>éléexpertise </a:t>
            </a:r>
            <a:r>
              <a:rPr lang="fr-FR" b="1" dirty="0">
                <a:solidFill>
                  <a:srgbClr val="0070C0"/>
                </a:solidFill>
              </a:rPr>
              <a:t>D</a:t>
            </a:r>
            <a:r>
              <a:rPr lang="fr-FR" dirty="0">
                <a:solidFill>
                  <a:schemeClr val="tx1"/>
                </a:solidFill>
              </a:rPr>
              <a:t>ossier </a:t>
            </a:r>
            <a:r>
              <a:rPr lang="fr-FR" b="1" dirty="0">
                <a:solidFill>
                  <a:srgbClr val="0070C0"/>
                </a:solidFill>
              </a:rPr>
              <a:t>T</a:t>
            </a:r>
            <a:r>
              <a:rPr lang="fr-FR" dirty="0">
                <a:solidFill>
                  <a:schemeClr val="tx1"/>
                </a:solidFill>
              </a:rPr>
              <a:t>raitant) </a:t>
            </a:r>
            <a:r>
              <a:rPr lang="fr-FR" b="1" dirty="0">
                <a:solidFill>
                  <a:schemeClr val="tx1"/>
                </a:solidFill>
              </a:rPr>
              <a:t>est valorisé à 15 euros </a:t>
            </a:r>
            <a:r>
              <a:rPr lang="fr-FR" dirty="0">
                <a:solidFill>
                  <a:schemeClr val="tx1"/>
                </a:solidFill>
              </a:rPr>
              <a:t>f</a:t>
            </a:r>
            <a:r>
              <a:rPr lang="fr-FR" i="1" dirty="0">
                <a:solidFill>
                  <a:schemeClr val="tx1"/>
                </a:solidFill>
              </a:rPr>
              <a:t>acturables par le nouveau médecin traitant et l’ancien</a:t>
            </a:r>
            <a:r>
              <a:rPr lang="fr-FR" b="1" i="1" dirty="0">
                <a:solidFill>
                  <a:schemeClr val="tx1"/>
                </a:solidFill>
              </a:rPr>
              <a:t>.</a:t>
            </a:r>
          </a:p>
          <a:p>
            <a:pPr marL="0" indent="0" algn="just">
              <a:buNone/>
            </a:pPr>
            <a:r>
              <a:rPr lang="fr-FR" b="1" dirty="0">
                <a:solidFill>
                  <a:schemeClr val="tx1"/>
                </a:solidFill>
              </a:rPr>
              <a:t>     </a:t>
            </a:r>
            <a:r>
              <a:rPr lang="fr-FR" b="1" dirty="0">
                <a:solidFill>
                  <a:srgbClr val="C00000"/>
                </a:solidFill>
              </a:rPr>
              <a:t>80 000 personnes vivant en EHPAD sont concernées</a:t>
            </a:r>
          </a:p>
          <a:p>
            <a:pPr algn="just"/>
            <a:r>
              <a:rPr lang="fr-FR" dirty="0">
                <a:solidFill>
                  <a:schemeClr val="tx1"/>
                </a:solidFill>
              </a:rPr>
              <a:t>Actes de </a:t>
            </a:r>
            <a:r>
              <a:rPr lang="fr-FR" b="1" dirty="0">
                <a:solidFill>
                  <a:srgbClr val="0070C0"/>
                </a:solidFill>
              </a:rPr>
              <a:t>téléconsultation </a:t>
            </a:r>
            <a:r>
              <a:rPr lang="fr-FR" i="1" dirty="0">
                <a:solidFill>
                  <a:schemeClr val="tx1"/>
                </a:solidFill>
              </a:rPr>
              <a:t>pour éviter des déplacements délicats ou des hospitalisations inutiles </a:t>
            </a:r>
            <a:r>
              <a:rPr lang="fr-FR" dirty="0">
                <a:solidFill>
                  <a:schemeClr val="tx1"/>
                </a:solidFill>
              </a:rPr>
              <a:t>grâce à la réalisation d’actes de téléconsultation entre le médecin traitant et le patient de l’EHPAD, notamment pour éviter le déplacement du SAMU centre 15 devant l’apparition d’une aggravation soudaine du patient. L’acte est réalisé avec l’aide du professionnel de santé de l’EHPAD. Cet acte </a:t>
            </a:r>
            <a:r>
              <a:rPr lang="fr-FR" b="1" dirty="0">
                <a:solidFill>
                  <a:srgbClr val="0070C0"/>
                </a:solidFill>
              </a:rPr>
              <a:t>TTE </a:t>
            </a:r>
            <a:r>
              <a:rPr lang="fr-FR" dirty="0">
                <a:solidFill>
                  <a:srgbClr val="0070C0"/>
                </a:solidFill>
              </a:rPr>
              <a:t>(</a:t>
            </a:r>
            <a:r>
              <a:rPr lang="fr-FR" b="1" dirty="0">
                <a:solidFill>
                  <a:srgbClr val="0070C0"/>
                </a:solidFill>
              </a:rPr>
              <a:t>T</a:t>
            </a:r>
            <a:r>
              <a:rPr lang="fr-FR" dirty="0">
                <a:solidFill>
                  <a:schemeClr val="tx1"/>
                </a:solidFill>
              </a:rPr>
              <a:t>éléconsultation médecin </a:t>
            </a:r>
            <a:r>
              <a:rPr lang="fr-FR" b="1" dirty="0">
                <a:solidFill>
                  <a:srgbClr val="0070C0"/>
                </a:solidFill>
              </a:rPr>
              <a:t>T</a:t>
            </a:r>
            <a:r>
              <a:rPr lang="fr-FR" dirty="0">
                <a:solidFill>
                  <a:schemeClr val="tx1"/>
                </a:solidFill>
              </a:rPr>
              <a:t>raitant et </a:t>
            </a:r>
            <a:r>
              <a:rPr lang="fr-FR" b="1" dirty="0" err="1">
                <a:solidFill>
                  <a:srgbClr val="0070C0"/>
                </a:solidFill>
              </a:rPr>
              <a:t>E</a:t>
            </a:r>
            <a:r>
              <a:rPr lang="fr-FR" dirty="0" err="1">
                <a:solidFill>
                  <a:schemeClr val="tx1"/>
                </a:solidFill>
              </a:rPr>
              <a:t>hpad</a:t>
            </a:r>
            <a:r>
              <a:rPr lang="fr-FR" dirty="0">
                <a:solidFill>
                  <a:schemeClr val="tx1"/>
                </a:solidFill>
              </a:rPr>
              <a:t>) </a:t>
            </a:r>
            <a:r>
              <a:rPr lang="fr-FR" b="1" dirty="0">
                <a:solidFill>
                  <a:schemeClr val="tx1"/>
                </a:solidFill>
              </a:rPr>
              <a:t>est valorisé C ou Cs </a:t>
            </a:r>
            <a:r>
              <a:rPr lang="fr-FR" i="1" dirty="0">
                <a:solidFill>
                  <a:schemeClr val="tx1"/>
                </a:solidFill>
              </a:rPr>
              <a:t>à laquelle s’ajoutent les éventuelles majorations pour les médecins traitants ou pour les médecins traitant d’une autre spécialité.</a:t>
            </a:r>
            <a:r>
              <a:rPr lang="fr-FR" dirty="0">
                <a:solidFill>
                  <a:schemeClr val="tx1"/>
                </a:solidFill>
              </a:rPr>
              <a:t> </a:t>
            </a:r>
            <a:r>
              <a:rPr lang="fr-FR" b="1" dirty="0">
                <a:solidFill>
                  <a:schemeClr val="tx1"/>
                </a:solidFill>
              </a:rPr>
              <a:t> </a:t>
            </a:r>
          </a:p>
        </p:txBody>
      </p:sp>
      <p:sp>
        <p:nvSpPr>
          <p:cNvPr id="4" name="Espace réservé du pied de page 3"/>
          <p:cNvSpPr>
            <a:spLocks noGrp="1"/>
          </p:cNvSpPr>
          <p:nvPr>
            <p:ph type="ftr" sz="quarter" idx="11"/>
          </p:nvPr>
        </p:nvSpPr>
        <p:spPr/>
        <p:txBody>
          <a:bodyPr/>
          <a:lstStyle/>
          <a:p>
            <a:r>
              <a:rPr lang="fr-FR"/>
              <a:t>Conférence AG FNISASIC 11 mai Paris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31</a:t>
            </a:fld>
            <a:endParaRPr lang="en-US" dirty="0"/>
          </a:p>
        </p:txBody>
      </p:sp>
    </p:spTree>
    <p:extLst>
      <p:ext uri="{BB962C8B-B14F-4D97-AF65-F5344CB8AC3E}">
        <p14:creationId xmlns:p14="http://schemas.microsoft.com/office/powerpoint/2010/main" val="8854594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ChangeArrowheads="1"/>
          </p:cNvSpPr>
          <p:nvPr/>
        </p:nvSpPr>
        <p:spPr bwMode="auto">
          <a:xfrm>
            <a:off x="1676400" y="1025526"/>
            <a:ext cx="8991600" cy="5375275"/>
          </a:xfrm>
          <a:prstGeom prst="rect">
            <a:avLst/>
          </a:prstGeom>
          <a:gradFill rotWithShape="0">
            <a:gsLst>
              <a:gs pos="0">
                <a:srgbClr val="6D665A">
                  <a:alpha val="0"/>
                </a:srgbClr>
              </a:gs>
              <a:gs pos="50000">
                <a:schemeClr val="bg2">
                  <a:alpha val="50998"/>
                </a:schemeClr>
              </a:gs>
              <a:gs pos="100000">
                <a:srgbClr val="6D665A">
                  <a:alpha val="0"/>
                </a:srgbClr>
              </a:gs>
            </a:gsLst>
            <a:lin ang="0" scaled="1"/>
          </a:gradFill>
          <a:ln w="12700">
            <a:noFill/>
            <a:miter lim="800000"/>
            <a:headEnd type="none" w="sm" len="sm"/>
            <a:tailEnd type="none" w="sm" len="sm"/>
          </a:ln>
        </p:spPr>
        <p:txBody>
          <a:bodyPr wrap="none" anchor="ctr"/>
          <a:lstStyle/>
          <a:p>
            <a:pPr eaLnBrk="1" fontAlgn="auto" hangingPunct="1">
              <a:spcBef>
                <a:spcPts val="0"/>
              </a:spcBef>
              <a:spcAft>
                <a:spcPts val="0"/>
              </a:spcAft>
              <a:defRPr/>
            </a:pPr>
            <a:endParaRPr lang="fr-FR">
              <a:latin typeface="Tw Cen MT" pitchFamily="34" charset="0"/>
              <a:cs typeface="Arial" charset="0"/>
            </a:endParaRPr>
          </a:p>
        </p:txBody>
      </p:sp>
      <p:sp>
        <p:nvSpPr>
          <p:cNvPr id="94213" name="AutoShape 3"/>
          <p:cNvSpPr>
            <a:spLocks noChangeArrowheads="1"/>
          </p:cNvSpPr>
          <p:nvPr/>
        </p:nvSpPr>
        <p:spPr bwMode="auto">
          <a:xfrm rot="-3541810">
            <a:off x="5288756" y="3028157"/>
            <a:ext cx="2589213" cy="654050"/>
          </a:xfrm>
          <a:prstGeom prst="upArrow">
            <a:avLst>
              <a:gd name="adj1" fmla="val 60963"/>
              <a:gd name="adj2" fmla="val 72148"/>
            </a:avLst>
          </a:prstGeom>
          <a:gradFill rotWithShape="0">
            <a:gsLst>
              <a:gs pos="0">
                <a:srgbClr val="445461">
                  <a:alpha val="39998"/>
                </a:srgbClr>
              </a:gs>
              <a:gs pos="100000">
                <a:schemeClr val="accent1">
                  <a:alpha val="20000"/>
                </a:schemeClr>
              </a:gs>
            </a:gsLst>
            <a:lin ang="27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sp>
        <p:nvSpPr>
          <p:cNvPr id="578564" name="Rectangle 4"/>
          <p:cNvSpPr>
            <a:spLocks noChangeArrowheads="1"/>
          </p:cNvSpPr>
          <p:nvPr/>
        </p:nvSpPr>
        <p:spPr bwMode="auto">
          <a:xfrm>
            <a:off x="3354388" y="5657850"/>
            <a:ext cx="949325" cy="274638"/>
          </a:xfrm>
          <a:prstGeom prst="rect">
            <a:avLst/>
          </a:prstGeom>
          <a:noFill/>
          <a:ln w="9525">
            <a:noFill/>
            <a:miter lim="800000"/>
            <a:headEnd/>
            <a:tailEnd/>
          </a:ln>
        </p:spPr>
        <p:txBody>
          <a:bodyPr lIns="0" tIns="0" rIns="0" bIns="0">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30 €</a:t>
            </a:r>
          </a:p>
        </p:txBody>
      </p:sp>
      <p:sp>
        <p:nvSpPr>
          <p:cNvPr id="578565" name="Rectangle 5"/>
          <p:cNvSpPr>
            <a:spLocks noChangeArrowheads="1"/>
          </p:cNvSpPr>
          <p:nvPr/>
        </p:nvSpPr>
        <p:spPr bwMode="auto">
          <a:xfrm>
            <a:off x="4767263" y="5657850"/>
            <a:ext cx="950912" cy="274638"/>
          </a:xfrm>
          <a:prstGeom prst="rect">
            <a:avLst/>
          </a:prstGeom>
          <a:noFill/>
          <a:ln w="9525">
            <a:noFill/>
            <a:miter lim="800000"/>
            <a:headEnd/>
            <a:tailEnd/>
          </a:ln>
        </p:spPr>
        <p:txBody>
          <a:bodyPr lIns="0" tIns="0" rIns="0" bIns="0">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100 €</a:t>
            </a:r>
          </a:p>
        </p:txBody>
      </p:sp>
      <p:sp>
        <p:nvSpPr>
          <p:cNvPr id="578566" name="Rectangle 6"/>
          <p:cNvSpPr>
            <a:spLocks noChangeArrowheads="1"/>
          </p:cNvSpPr>
          <p:nvPr/>
        </p:nvSpPr>
        <p:spPr bwMode="auto">
          <a:xfrm>
            <a:off x="6194425" y="5657850"/>
            <a:ext cx="925513" cy="274638"/>
          </a:xfrm>
          <a:prstGeom prst="rect">
            <a:avLst/>
          </a:prstGeom>
          <a:noFill/>
          <a:ln w="9525">
            <a:noFill/>
            <a:miter lim="800000"/>
            <a:headEnd/>
            <a:tailEnd/>
          </a:ln>
        </p:spPr>
        <p:txBody>
          <a:bodyPr lIns="0" tIns="0" rIns="0" bIns="0">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300 €</a:t>
            </a:r>
          </a:p>
        </p:txBody>
      </p:sp>
      <p:sp>
        <p:nvSpPr>
          <p:cNvPr id="578567" name="Rectangle 7"/>
          <p:cNvSpPr>
            <a:spLocks noChangeArrowheads="1"/>
          </p:cNvSpPr>
          <p:nvPr/>
        </p:nvSpPr>
        <p:spPr bwMode="auto">
          <a:xfrm>
            <a:off x="7461250" y="5657850"/>
            <a:ext cx="1231900" cy="274638"/>
          </a:xfrm>
          <a:prstGeom prst="rect">
            <a:avLst/>
          </a:prstGeom>
          <a:noFill/>
          <a:ln w="9525">
            <a:noFill/>
            <a:miter lim="800000"/>
            <a:headEnd/>
            <a:tailEnd/>
          </a:ln>
        </p:spPr>
        <p:txBody>
          <a:bodyPr lIns="0" tIns="0" rIns="0" bIns="0">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1,000 €</a:t>
            </a:r>
          </a:p>
        </p:txBody>
      </p:sp>
      <p:sp>
        <p:nvSpPr>
          <p:cNvPr id="578568" name="Rectangle 8"/>
          <p:cNvSpPr>
            <a:spLocks noChangeArrowheads="1"/>
          </p:cNvSpPr>
          <p:nvPr/>
        </p:nvSpPr>
        <p:spPr bwMode="auto">
          <a:xfrm>
            <a:off x="9121775" y="5657850"/>
            <a:ext cx="690563" cy="276225"/>
          </a:xfrm>
          <a:prstGeom prst="rect">
            <a:avLst/>
          </a:prstGeom>
          <a:noFill/>
          <a:ln w="9525">
            <a:noFill/>
            <a:miter lim="800000"/>
            <a:headEnd/>
            <a:tailEnd/>
          </a:ln>
        </p:spPr>
        <p:txBody>
          <a:bodyPr wrap="none" lIns="0" tIns="0" rIns="0" bIns="0">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3000 €</a:t>
            </a:r>
          </a:p>
        </p:txBody>
      </p:sp>
      <p:sp>
        <p:nvSpPr>
          <p:cNvPr id="578569" name="Rectangle 9"/>
          <p:cNvSpPr>
            <a:spLocks noChangeArrowheads="1"/>
          </p:cNvSpPr>
          <p:nvPr/>
        </p:nvSpPr>
        <p:spPr bwMode="auto">
          <a:xfrm>
            <a:off x="1949450" y="5376863"/>
            <a:ext cx="950913" cy="274637"/>
          </a:xfrm>
          <a:prstGeom prst="rect">
            <a:avLst/>
          </a:prstGeom>
          <a:noFill/>
          <a:ln w="9525">
            <a:noFill/>
            <a:miter lim="800000"/>
            <a:headEnd/>
            <a:tailEnd/>
          </a:ln>
        </p:spPr>
        <p:txBody>
          <a:bodyPr lIns="0" tIns="0" rIns="0" bIns="0">
            <a:spAutoFit/>
          </a:bodyPr>
          <a:lstStyle/>
          <a:p>
            <a:pPr algn="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0%</a:t>
            </a:r>
          </a:p>
        </p:txBody>
      </p:sp>
      <p:sp>
        <p:nvSpPr>
          <p:cNvPr id="578570" name="Rectangle 10"/>
          <p:cNvSpPr>
            <a:spLocks noChangeArrowheads="1"/>
          </p:cNvSpPr>
          <p:nvPr/>
        </p:nvSpPr>
        <p:spPr bwMode="auto">
          <a:xfrm>
            <a:off x="1949450" y="1485900"/>
            <a:ext cx="950913" cy="274638"/>
          </a:xfrm>
          <a:prstGeom prst="rect">
            <a:avLst/>
          </a:prstGeom>
          <a:noFill/>
          <a:ln w="9525">
            <a:noFill/>
            <a:miter lim="800000"/>
            <a:headEnd/>
            <a:tailEnd/>
          </a:ln>
        </p:spPr>
        <p:txBody>
          <a:bodyPr lIns="0" tIns="0" rIns="0" bIns="0">
            <a:spAutoFit/>
          </a:bodyPr>
          <a:lstStyle/>
          <a:p>
            <a:pPr algn="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100%</a:t>
            </a:r>
          </a:p>
        </p:txBody>
      </p:sp>
      <p:sp>
        <p:nvSpPr>
          <p:cNvPr id="94221" name="Rectangle 11"/>
          <p:cNvSpPr>
            <a:spLocks noChangeArrowheads="1"/>
          </p:cNvSpPr>
          <p:nvPr/>
        </p:nvSpPr>
        <p:spPr bwMode="auto">
          <a:xfrm>
            <a:off x="3067050" y="1163638"/>
            <a:ext cx="4238625" cy="1698625"/>
          </a:xfrm>
          <a:prstGeom prst="rect">
            <a:avLst/>
          </a:prstGeom>
          <a:gradFill rotWithShape="0">
            <a:gsLst>
              <a:gs pos="0">
                <a:schemeClr val="tx2">
                  <a:alpha val="25000"/>
                </a:schemeClr>
              </a:gs>
              <a:gs pos="100000">
                <a:srgbClr val="867168">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sp>
        <p:nvSpPr>
          <p:cNvPr id="578572" name="Text Box 12"/>
          <p:cNvSpPr txBox="1">
            <a:spLocks noChangeArrowheads="1"/>
          </p:cNvSpPr>
          <p:nvPr/>
        </p:nvSpPr>
        <p:spPr bwMode="auto">
          <a:xfrm>
            <a:off x="3062288" y="1463675"/>
            <a:ext cx="2043112" cy="517525"/>
          </a:xfrm>
          <a:prstGeom prst="rect">
            <a:avLst/>
          </a:prstGeom>
          <a:gradFill rotWithShape="0">
            <a:gsLst>
              <a:gs pos="0">
                <a:srgbClr val="FF9933">
                  <a:alpha val="0"/>
                </a:srgbClr>
              </a:gs>
              <a:gs pos="100000">
                <a:srgbClr val="FF9E3D"/>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Bonne santé</a:t>
            </a:r>
          </a:p>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indépendant</a:t>
            </a:r>
          </a:p>
        </p:txBody>
      </p:sp>
      <p:sp>
        <p:nvSpPr>
          <p:cNvPr id="578573" name="Text Box 13"/>
          <p:cNvSpPr txBox="1">
            <a:spLocks noChangeArrowheads="1"/>
          </p:cNvSpPr>
          <p:nvPr/>
        </p:nvSpPr>
        <p:spPr bwMode="auto">
          <a:xfrm>
            <a:off x="3455988" y="2090738"/>
            <a:ext cx="2241550" cy="427037"/>
          </a:xfrm>
          <a:prstGeom prst="rect">
            <a:avLst/>
          </a:prstGeom>
          <a:solidFill>
            <a:srgbClr val="FFCC00">
              <a:alpha val="0"/>
            </a:srgbClr>
          </a:soli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solidFill>
                  <a:srgbClr val="FFCC00"/>
                </a:solidFill>
                <a:effectLst>
                  <a:outerShdw blurRad="38100" dist="38100" dir="2700000" algn="tl">
                    <a:srgbClr val="000000"/>
                  </a:outerShdw>
                </a:effectLst>
                <a:latin typeface="Tw Cen MT" pitchFamily="34" charset="0"/>
                <a:cs typeface="Arial" charset="0"/>
              </a:rPr>
              <a:t>Gestion de la pathologie</a:t>
            </a:r>
          </a:p>
          <a:p>
            <a:pPr algn="ctr" eaLnBrk="1" fontAlgn="auto" hangingPunct="1">
              <a:lnSpc>
                <a:spcPct val="95000"/>
              </a:lnSpc>
              <a:spcBef>
                <a:spcPts val="0"/>
              </a:spcBef>
              <a:spcAft>
                <a:spcPts val="0"/>
              </a:spcAft>
              <a:defRPr/>
            </a:pPr>
            <a:r>
              <a:rPr lang="en-US">
                <a:solidFill>
                  <a:srgbClr val="FFCC00"/>
                </a:solidFill>
                <a:effectLst>
                  <a:outerShdw blurRad="38100" dist="38100" dir="2700000" algn="tl">
                    <a:srgbClr val="000000"/>
                  </a:outerShdw>
                </a:effectLst>
                <a:latin typeface="Tw Cen MT" pitchFamily="34" charset="0"/>
                <a:cs typeface="Arial" charset="0"/>
              </a:rPr>
              <a:t>chronique</a:t>
            </a:r>
          </a:p>
        </p:txBody>
      </p:sp>
      <p:sp>
        <p:nvSpPr>
          <p:cNvPr id="578574" name="Text Box 14"/>
          <p:cNvSpPr txBox="1">
            <a:spLocks noChangeArrowheads="1"/>
          </p:cNvSpPr>
          <p:nvPr/>
        </p:nvSpPr>
        <p:spPr bwMode="auto">
          <a:xfrm>
            <a:off x="5791200" y="2362200"/>
            <a:ext cx="1423988" cy="427038"/>
          </a:xfrm>
          <a:prstGeom prst="rect">
            <a:avLst/>
          </a:prstGeom>
          <a:gradFill rotWithShape="0">
            <a:gsLst>
              <a:gs pos="0">
                <a:srgbClr val="FF9933">
                  <a:alpha val="0"/>
                </a:srgbClr>
              </a:gs>
              <a:gs pos="100000">
                <a:srgbClr val="FF9E3D"/>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Généraliste</a:t>
            </a:r>
          </a:p>
        </p:txBody>
      </p:sp>
      <p:sp>
        <p:nvSpPr>
          <p:cNvPr id="578575" name="Text Box 15"/>
          <p:cNvSpPr txBox="1">
            <a:spLocks noChangeArrowheads="1"/>
          </p:cNvSpPr>
          <p:nvPr/>
        </p:nvSpPr>
        <p:spPr bwMode="auto">
          <a:xfrm>
            <a:off x="4946650" y="1636713"/>
            <a:ext cx="2130425" cy="425450"/>
          </a:xfrm>
          <a:prstGeom prst="rect">
            <a:avLst/>
          </a:prstGeom>
          <a:gradFill rotWithShape="0">
            <a:gsLst>
              <a:gs pos="0">
                <a:srgbClr val="FF9933">
                  <a:alpha val="0"/>
                </a:srgbClr>
              </a:gs>
              <a:gs pos="100000">
                <a:srgbClr val="FF9E3D"/>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Maison de santé</a:t>
            </a:r>
          </a:p>
        </p:txBody>
      </p:sp>
      <p:sp>
        <p:nvSpPr>
          <p:cNvPr id="578576" name="Text Box 16"/>
          <p:cNvSpPr txBox="1">
            <a:spLocks noChangeArrowheads="1"/>
          </p:cNvSpPr>
          <p:nvPr/>
        </p:nvSpPr>
        <p:spPr bwMode="auto">
          <a:xfrm>
            <a:off x="2474913" y="1068388"/>
            <a:ext cx="2463800" cy="366712"/>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Arial Narrow" pitchFamily="34" charset="0"/>
                <a:cs typeface="Arial" charset="0"/>
                <a:sym typeface="Wingdings" pitchFamily="2" charset="2"/>
              </a:rPr>
              <a:t>Domicile</a:t>
            </a:r>
          </a:p>
        </p:txBody>
      </p:sp>
      <p:sp>
        <p:nvSpPr>
          <p:cNvPr id="94227" name="Freeform 17"/>
          <p:cNvSpPr>
            <a:spLocks/>
          </p:cNvSpPr>
          <p:nvPr/>
        </p:nvSpPr>
        <p:spPr bwMode="auto">
          <a:xfrm>
            <a:off x="3022600" y="5226050"/>
            <a:ext cx="7405688" cy="369888"/>
          </a:xfrm>
          <a:custGeom>
            <a:avLst/>
            <a:gdLst>
              <a:gd name="T0" fmla="*/ 2147483646 w 3260"/>
              <a:gd name="T1" fmla="*/ 2147483646 h 2607"/>
              <a:gd name="T2" fmla="*/ 0 w 3260"/>
              <a:gd name="T3" fmla="*/ 2147483646 h 2607"/>
              <a:gd name="T4" fmla="*/ 0 w 3260"/>
              <a:gd name="T5" fmla="*/ 0 h 2607"/>
              <a:gd name="T6" fmla="*/ 0 60000 65536"/>
              <a:gd name="T7" fmla="*/ 0 60000 65536"/>
              <a:gd name="T8" fmla="*/ 0 60000 65536"/>
              <a:gd name="T9" fmla="*/ 0 w 3260"/>
              <a:gd name="T10" fmla="*/ 0 h 2607"/>
              <a:gd name="T11" fmla="*/ 3260 w 3260"/>
              <a:gd name="T12" fmla="*/ 2607 h 2607"/>
            </a:gdLst>
            <a:ahLst/>
            <a:cxnLst>
              <a:cxn ang="T6">
                <a:pos x="T0" y="T1"/>
              </a:cxn>
              <a:cxn ang="T7">
                <a:pos x="T2" y="T3"/>
              </a:cxn>
              <a:cxn ang="T8">
                <a:pos x="T4" y="T5"/>
              </a:cxn>
            </a:cxnLst>
            <a:rect l="T9" t="T10" r="T11" b="T12"/>
            <a:pathLst>
              <a:path w="3260" h="2607">
                <a:moveTo>
                  <a:pt x="3260" y="2607"/>
                </a:moveTo>
                <a:lnTo>
                  <a:pt x="0" y="2607"/>
                </a:lnTo>
                <a:lnTo>
                  <a:pt x="0" y="0"/>
                </a:lnTo>
              </a:path>
            </a:pathLst>
          </a:custGeom>
          <a:noFill/>
          <a:ln w="57150">
            <a:solidFill>
              <a:schemeClr val="tx1">
                <a:alpha val="50195"/>
              </a:schemeClr>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spAutoFit/>
          </a:bodyPr>
          <a:lstStyle/>
          <a:p>
            <a:endParaRPr lang="fr-FR"/>
          </a:p>
        </p:txBody>
      </p:sp>
      <p:sp>
        <p:nvSpPr>
          <p:cNvPr id="94228" name="Rectangle 18"/>
          <p:cNvSpPr>
            <a:spLocks noChangeArrowheads="1"/>
          </p:cNvSpPr>
          <p:nvPr/>
        </p:nvSpPr>
        <p:spPr bwMode="auto">
          <a:xfrm>
            <a:off x="5160963" y="2806700"/>
            <a:ext cx="2132012" cy="1577975"/>
          </a:xfrm>
          <a:prstGeom prst="rect">
            <a:avLst/>
          </a:prstGeom>
          <a:gradFill rotWithShape="0">
            <a:gsLst>
              <a:gs pos="0">
                <a:schemeClr val="hlink">
                  <a:alpha val="25000"/>
                </a:schemeClr>
              </a:gs>
              <a:gs pos="100000">
                <a:srgbClr val="F8BE2F">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sp>
        <p:nvSpPr>
          <p:cNvPr id="578579" name="Text Box 19"/>
          <p:cNvSpPr txBox="1">
            <a:spLocks noChangeArrowheads="1"/>
          </p:cNvSpPr>
          <p:nvPr/>
        </p:nvSpPr>
        <p:spPr bwMode="auto">
          <a:xfrm>
            <a:off x="5262563" y="3117850"/>
            <a:ext cx="1792287" cy="427038"/>
          </a:xfrm>
          <a:prstGeom prst="rect">
            <a:avLst/>
          </a:prstGeom>
          <a:gradFill rotWithShape="0">
            <a:gsLst>
              <a:gs pos="0">
                <a:schemeClr val="hlink">
                  <a:alpha val="0"/>
                </a:schemeClr>
              </a:gs>
              <a:gs pos="100000">
                <a:srgbClr val="F7B920"/>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assistance</a:t>
            </a:r>
          </a:p>
        </p:txBody>
      </p:sp>
      <p:sp>
        <p:nvSpPr>
          <p:cNvPr id="578580" name="Text Box 20"/>
          <p:cNvSpPr txBox="1">
            <a:spLocks noChangeArrowheads="1"/>
          </p:cNvSpPr>
          <p:nvPr/>
        </p:nvSpPr>
        <p:spPr bwMode="auto">
          <a:xfrm>
            <a:off x="5456238" y="3730625"/>
            <a:ext cx="1746250" cy="427038"/>
          </a:xfrm>
          <a:prstGeom prst="rect">
            <a:avLst/>
          </a:prstGeom>
          <a:gradFill rotWithShape="0">
            <a:gsLst>
              <a:gs pos="0">
                <a:schemeClr val="hlink">
                  <a:alpha val="0"/>
                </a:schemeClr>
              </a:gs>
              <a:gs pos="100000">
                <a:srgbClr val="F7B920"/>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Rééducation</a:t>
            </a:r>
          </a:p>
        </p:txBody>
      </p:sp>
      <p:sp>
        <p:nvSpPr>
          <p:cNvPr id="578581" name="Text Box 21"/>
          <p:cNvSpPr txBox="1">
            <a:spLocks noChangeArrowheads="1"/>
          </p:cNvSpPr>
          <p:nvPr/>
        </p:nvSpPr>
        <p:spPr bwMode="auto">
          <a:xfrm>
            <a:off x="5230813" y="2760663"/>
            <a:ext cx="2198687" cy="40005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2000">
                <a:effectLst>
                  <a:outerShdw blurRad="38100" dist="38100" dir="2700000" algn="tl">
                    <a:srgbClr val="C0C0C0"/>
                  </a:outerShdw>
                </a:effectLst>
                <a:latin typeface="Arial Narrow" pitchFamily="34" charset="0"/>
                <a:cs typeface="Arial" charset="0"/>
                <a:sym typeface="Wingdings" pitchFamily="2" charset="2"/>
              </a:rPr>
              <a:t>Moyen séjour</a:t>
            </a:r>
          </a:p>
        </p:txBody>
      </p:sp>
      <p:sp>
        <p:nvSpPr>
          <p:cNvPr id="94232" name="Rectangle 22"/>
          <p:cNvSpPr>
            <a:spLocks noChangeArrowheads="1"/>
          </p:cNvSpPr>
          <p:nvPr/>
        </p:nvSpPr>
        <p:spPr bwMode="auto">
          <a:xfrm>
            <a:off x="7343775" y="3017838"/>
            <a:ext cx="2836863" cy="2492375"/>
          </a:xfrm>
          <a:prstGeom prst="rect">
            <a:avLst/>
          </a:prstGeom>
          <a:solidFill>
            <a:schemeClr val="accent1">
              <a:alpha val="25098"/>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sp>
        <p:nvSpPr>
          <p:cNvPr id="578583" name="Text Box 23"/>
          <p:cNvSpPr txBox="1">
            <a:spLocks noChangeArrowheads="1"/>
          </p:cNvSpPr>
          <p:nvPr/>
        </p:nvSpPr>
        <p:spPr bwMode="auto">
          <a:xfrm>
            <a:off x="7772400" y="4114800"/>
            <a:ext cx="1809750" cy="427038"/>
          </a:xfrm>
          <a:prstGeom prst="rect">
            <a:avLst/>
          </a:prstGeom>
          <a:gradFill rotWithShape="0">
            <a:gsLst>
              <a:gs pos="0">
                <a:srgbClr val="000099">
                  <a:alpha val="0"/>
                </a:srgbClr>
              </a:gs>
              <a:gs pos="100000">
                <a:srgbClr val="0C0C9E"/>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Hôpital</a:t>
            </a:r>
          </a:p>
        </p:txBody>
      </p:sp>
      <p:sp>
        <p:nvSpPr>
          <p:cNvPr id="578584" name="Text Box 24"/>
          <p:cNvSpPr txBox="1">
            <a:spLocks noChangeArrowheads="1"/>
          </p:cNvSpPr>
          <p:nvPr/>
        </p:nvSpPr>
        <p:spPr bwMode="auto">
          <a:xfrm>
            <a:off x="8077200" y="4724400"/>
            <a:ext cx="1819275" cy="427038"/>
          </a:xfrm>
          <a:prstGeom prst="rect">
            <a:avLst/>
          </a:prstGeom>
          <a:gradFill rotWithShape="0">
            <a:gsLst>
              <a:gs pos="0">
                <a:srgbClr val="000099">
                  <a:alpha val="0"/>
                </a:srgbClr>
              </a:gs>
              <a:gs pos="100000">
                <a:srgbClr val="0C0C9E"/>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dirty="0" err="1">
                <a:effectLst>
                  <a:outerShdw blurRad="38100" dist="38100" dir="2700000" algn="tl">
                    <a:srgbClr val="FFFFFF"/>
                  </a:outerShdw>
                </a:effectLst>
                <a:latin typeface="Tw Cen MT" pitchFamily="34" charset="0"/>
                <a:cs typeface="Arial" charset="0"/>
              </a:rPr>
              <a:t>Soins</a:t>
            </a:r>
            <a:r>
              <a:rPr lang="en-US" dirty="0">
                <a:effectLst>
                  <a:outerShdw blurRad="38100" dist="38100" dir="2700000" algn="tl">
                    <a:srgbClr val="FFFFFF"/>
                  </a:outerShdw>
                </a:effectLst>
                <a:latin typeface="Tw Cen MT" pitchFamily="34" charset="0"/>
                <a:cs typeface="Arial" charset="0"/>
              </a:rPr>
              <a:t>  </a:t>
            </a:r>
            <a:r>
              <a:rPr lang="en-US" dirty="0" err="1">
                <a:effectLst>
                  <a:outerShdw blurRad="38100" dist="38100" dir="2700000" algn="tl">
                    <a:srgbClr val="FFFFFF"/>
                  </a:outerShdw>
                </a:effectLst>
                <a:latin typeface="Tw Cen MT" pitchFamily="34" charset="0"/>
                <a:cs typeface="Arial" charset="0"/>
              </a:rPr>
              <a:t>intensifs</a:t>
            </a:r>
            <a:endParaRPr lang="en-US" dirty="0">
              <a:effectLst>
                <a:outerShdw blurRad="38100" dist="38100" dir="2700000" algn="tl">
                  <a:srgbClr val="FFFFFF"/>
                </a:outerShdw>
              </a:effectLst>
              <a:latin typeface="Tw Cen MT" pitchFamily="34" charset="0"/>
              <a:cs typeface="Arial" charset="0"/>
            </a:endParaRPr>
          </a:p>
        </p:txBody>
      </p:sp>
      <p:sp>
        <p:nvSpPr>
          <p:cNvPr id="578585" name="Text Box 25"/>
          <p:cNvSpPr txBox="1">
            <a:spLocks noChangeArrowheads="1"/>
          </p:cNvSpPr>
          <p:nvPr/>
        </p:nvSpPr>
        <p:spPr bwMode="auto">
          <a:xfrm>
            <a:off x="7315200" y="3505200"/>
            <a:ext cx="1895475" cy="427038"/>
          </a:xfrm>
          <a:prstGeom prst="rect">
            <a:avLst/>
          </a:prstGeom>
          <a:gradFill rotWithShape="0">
            <a:gsLst>
              <a:gs pos="0">
                <a:srgbClr val="000099">
                  <a:alpha val="0"/>
                </a:srgbClr>
              </a:gs>
              <a:gs pos="100000">
                <a:srgbClr val="0C0C9E"/>
              </a:gs>
            </a:gsLst>
            <a:lin ang="0" scaled="1"/>
          </a:gradFill>
          <a:ln w="3175">
            <a:noFill/>
            <a:miter lim="800000"/>
            <a:headEnd/>
            <a:tailEnd/>
          </a:ln>
        </p:spPr>
        <p:txBody>
          <a:bodyPr wrap="none" anchor="ctr" anchorCtr="1"/>
          <a:lstStyle/>
          <a:p>
            <a:pPr algn="ctr" eaLnBrk="1" fontAlgn="auto" hangingPunct="1">
              <a:lnSpc>
                <a:spcPct val="95000"/>
              </a:lnSpc>
              <a:spcBef>
                <a:spcPts val="0"/>
              </a:spcBef>
              <a:spcAft>
                <a:spcPts val="0"/>
              </a:spcAft>
              <a:defRPr/>
            </a:pPr>
            <a:r>
              <a:rPr lang="en-US">
                <a:effectLst>
                  <a:outerShdw blurRad="38100" dist="38100" dir="2700000" algn="tl">
                    <a:srgbClr val="FFFFFF"/>
                  </a:outerShdw>
                </a:effectLst>
                <a:latin typeface="Tw Cen MT" pitchFamily="34" charset="0"/>
                <a:cs typeface="Arial" charset="0"/>
              </a:rPr>
              <a:t>Clinique</a:t>
            </a:r>
          </a:p>
        </p:txBody>
      </p:sp>
      <p:sp>
        <p:nvSpPr>
          <p:cNvPr id="578586" name="Text Box 26"/>
          <p:cNvSpPr txBox="1">
            <a:spLocks noChangeArrowheads="1"/>
          </p:cNvSpPr>
          <p:nvPr/>
        </p:nvSpPr>
        <p:spPr bwMode="auto">
          <a:xfrm>
            <a:off x="8713788" y="3097213"/>
            <a:ext cx="1503362" cy="400050"/>
          </a:xfrm>
          <a:prstGeom prst="rect">
            <a:avLst/>
          </a:prstGeom>
          <a:noFill/>
          <a:ln w="9525">
            <a:noFill/>
            <a:miter lim="800000"/>
            <a:headEnd/>
            <a:tailEnd/>
          </a:ln>
        </p:spPr>
        <p:txBody>
          <a:bodyPr>
            <a:spAutoFit/>
          </a:bodyPr>
          <a:lstStyle/>
          <a:p>
            <a:pPr algn="r" eaLnBrk="1" fontAlgn="auto" hangingPunct="1">
              <a:spcBef>
                <a:spcPts val="0"/>
              </a:spcBef>
              <a:spcAft>
                <a:spcPts val="0"/>
              </a:spcAft>
              <a:defRPr/>
            </a:pPr>
            <a:r>
              <a:rPr lang="en-US" sz="2000" dirty="0">
                <a:effectLst>
                  <a:outerShdw blurRad="38100" dist="38100" dir="2700000" algn="tl">
                    <a:srgbClr val="C0C0C0"/>
                  </a:outerShdw>
                </a:effectLst>
                <a:latin typeface="Arial Narrow" pitchFamily="34" charset="0"/>
                <a:cs typeface="Arial" charset="0"/>
                <a:sym typeface="Wingdings" pitchFamily="2" charset="2"/>
              </a:rPr>
              <a:t>MCO</a:t>
            </a:r>
          </a:p>
        </p:txBody>
      </p:sp>
      <p:sp>
        <p:nvSpPr>
          <p:cNvPr id="578587" name="Text Box 27"/>
          <p:cNvSpPr txBox="1">
            <a:spLocks noChangeArrowheads="1"/>
          </p:cNvSpPr>
          <p:nvPr/>
        </p:nvSpPr>
        <p:spPr bwMode="auto">
          <a:xfrm>
            <a:off x="2479675" y="5953125"/>
            <a:ext cx="7389813" cy="369888"/>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fr-FR" b="1" dirty="0">
                <a:effectLst>
                  <a:outerShdw blurRad="38100" dist="38100" dir="2700000" algn="tl">
                    <a:srgbClr val="C0C0C0"/>
                  </a:outerShdw>
                </a:effectLst>
                <a:latin typeface="Tw Cen MT" pitchFamily="34" charset="0"/>
                <a:cs typeface="Arial" charset="0"/>
                <a:sym typeface="Wingdings" pitchFamily="2" charset="2"/>
              </a:rPr>
              <a:t>Coût de la journée</a:t>
            </a:r>
          </a:p>
        </p:txBody>
      </p:sp>
      <p:sp>
        <p:nvSpPr>
          <p:cNvPr id="578588" name="Text Box 28"/>
          <p:cNvSpPr txBox="1">
            <a:spLocks noChangeArrowheads="1"/>
          </p:cNvSpPr>
          <p:nvPr/>
        </p:nvSpPr>
        <p:spPr bwMode="auto">
          <a:xfrm>
            <a:off x="1658938" y="3178175"/>
            <a:ext cx="1374775" cy="641350"/>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Qualité de </a:t>
            </a:r>
          </a:p>
          <a:p>
            <a:pPr algn="ctr" eaLnBrk="1" fontAlgn="auto" hangingPunct="1">
              <a:spcBef>
                <a:spcPts val="0"/>
              </a:spcBef>
              <a:spcAft>
                <a:spcPts val="0"/>
              </a:spcAft>
              <a:defRPr/>
            </a:pPr>
            <a:r>
              <a:rPr lang="en-US">
                <a:effectLst>
                  <a:outerShdw blurRad="38100" dist="38100" dir="2700000" algn="tl">
                    <a:srgbClr val="C0C0C0"/>
                  </a:outerShdw>
                </a:effectLst>
                <a:latin typeface="Tw Cen MT" pitchFamily="34" charset="0"/>
                <a:cs typeface="Arial" charset="0"/>
                <a:sym typeface="Wingdings" pitchFamily="2" charset="2"/>
              </a:rPr>
              <a:t>vie</a:t>
            </a:r>
          </a:p>
        </p:txBody>
      </p:sp>
      <p:sp>
        <p:nvSpPr>
          <p:cNvPr id="94239" name="Rectangle 29"/>
          <p:cNvSpPr>
            <a:spLocks noGrp="1"/>
          </p:cNvSpPr>
          <p:nvPr>
            <p:ph type="title" idx="4294967295"/>
          </p:nvPr>
        </p:nvSpPr>
        <p:spPr>
          <a:xfrm>
            <a:off x="1524000" y="0"/>
            <a:ext cx="10668000" cy="990600"/>
          </a:xfrm>
          <a:solidFill>
            <a:schemeClr val="accent1"/>
          </a:solidFill>
        </p:spPr>
        <p:txBody>
          <a:bodyPr/>
          <a:lstStyle/>
          <a:p>
            <a:pPr algn="ctr" eaLnBrk="1" hangingPunct="1"/>
            <a:r>
              <a:rPr lang="fr-FR" altLang="fr-FR" sz="2900" b="1">
                <a:solidFill>
                  <a:srgbClr val="FFFF00"/>
                </a:solidFill>
              </a:rPr>
              <a:t>La télémédecine et la santé connectée pour tous permet des soins personnalisés au domicile ou au plus proche </a:t>
            </a:r>
            <a:endParaRPr lang="en-US" altLang="fr-FR" sz="2900">
              <a:solidFill>
                <a:srgbClr val="FFFF00"/>
              </a:solidFill>
            </a:endParaRPr>
          </a:p>
        </p:txBody>
      </p:sp>
      <p:sp>
        <p:nvSpPr>
          <p:cNvPr id="94240" name="Rectangle 30"/>
          <p:cNvSpPr>
            <a:spLocks noChangeArrowheads="1"/>
          </p:cNvSpPr>
          <p:nvPr/>
        </p:nvSpPr>
        <p:spPr bwMode="auto">
          <a:xfrm flipH="1">
            <a:off x="7246938" y="3068638"/>
            <a:ext cx="74612" cy="7461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sp>
        <p:nvSpPr>
          <p:cNvPr id="94241" name="Rectangle 31"/>
          <p:cNvSpPr>
            <a:spLocks noChangeArrowheads="1"/>
          </p:cNvSpPr>
          <p:nvPr/>
        </p:nvSpPr>
        <p:spPr bwMode="auto">
          <a:xfrm flipV="1">
            <a:off x="10058400" y="3327400"/>
            <a:ext cx="149225" cy="74613"/>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rot="10800000"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sp>
        <p:nvSpPr>
          <p:cNvPr id="94242" name="Rectangle 32"/>
          <p:cNvSpPr>
            <a:spLocks noChangeArrowheads="1"/>
          </p:cNvSpPr>
          <p:nvPr/>
        </p:nvSpPr>
        <p:spPr bwMode="auto">
          <a:xfrm>
            <a:off x="6172200" y="1066800"/>
            <a:ext cx="76200" cy="76200"/>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pic>
        <p:nvPicPr>
          <p:cNvPr id="94243" name="Picture 33" descr="stehekin new"/>
          <p:cNvPicPr>
            <a:picLocks noChangeAspect="1" noChangeArrowheads="1"/>
          </p:cNvPicPr>
          <p:nvPr/>
        </p:nvPicPr>
        <p:blipFill>
          <a:blip r:embed="rId3">
            <a:clrChange>
              <a:clrFrom>
                <a:srgbClr val="00FF00"/>
              </a:clrFrom>
              <a:clrTo>
                <a:srgbClr val="00FF00">
                  <a:alpha val="0"/>
                </a:srgbClr>
              </a:clrTo>
            </a:clrChange>
            <a:extLst>
              <a:ext uri="{28A0092B-C50C-407E-A947-70E740481C1C}">
                <a14:useLocalDpi xmlns:a14="http://schemas.microsoft.com/office/drawing/2010/main" val="0"/>
              </a:ext>
            </a:extLst>
          </a:blip>
          <a:srcRect r="39215" b="31854"/>
          <a:stretch>
            <a:fillRect/>
          </a:stretch>
        </p:blipFill>
        <p:spPr bwMode="auto">
          <a:xfrm>
            <a:off x="3352800" y="2819400"/>
            <a:ext cx="15875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4244" name="Group 34"/>
          <p:cNvGrpSpPr>
            <a:grpSpLocks/>
          </p:cNvGrpSpPr>
          <p:nvPr/>
        </p:nvGrpSpPr>
        <p:grpSpPr bwMode="auto">
          <a:xfrm>
            <a:off x="7162800" y="1276350"/>
            <a:ext cx="2628900" cy="1822450"/>
            <a:chOff x="3312" y="1980"/>
            <a:chExt cx="2160" cy="1620"/>
          </a:xfrm>
        </p:grpSpPr>
        <p:pic>
          <p:nvPicPr>
            <p:cNvPr id="94259" name="Picture 35" descr="handhel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 y="1980"/>
              <a:ext cx="2160" cy="1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60" name="Rectangle 36"/>
            <p:cNvSpPr>
              <a:spLocks noChangeArrowheads="1"/>
            </p:cNvSpPr>
            <p:nvPr/>
          </p:nvSpPr>
          <p:spPr bwMode="auto">
            <a:xfrm rot="961198">
              <a:off x="4080" y="3072"/>
              <a:ext cx="240" cy="48"/>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fr-FR" altLang="fr-FR">
                <a:solidFill>
                  <a:schemeClr val="tx1"/>
                </a:solidFill>
                <a:latin typeface="Tw Cen MT" panose="020B0602020104020603" pitchFamily="34" charset="0"/>
              </a:endParaRPr>
            </a:p>
          </p:txBody>
        </p:sp>
      </p:grpSp>
      <p:pic>
        <p:nvPicPr>
          <p:cNvPr id="94245" name="Picture 37" descr="spacer">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048000"/>
            <a:ext cx="2057400" cy="123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46" name="Text Box 38"/>
          <p:cNvSpPr txBox="1">
            <a:spLocks noChangeArrowheads="1"/>
          </p:cNvSpPr>
          <p:nvPr/>
        </p:nvSpPr>
        <p:spPr bwMode="auto">
          <a:xfrm>
            <a:off x="4876800" y="2743200"/>
            <a:ext cx="677863" cy="33655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fr-FR" sz="1600">
                <a:solidFill>
                  <a:schemeClr val="tx1"/>
                </a:solidFill>
                <a:latin typeface="Times New Roman" panose="02020603050405020304" pitchFamily="18" charset="0"/>
              </a:rPr>
              <a:t>H@D</a:t>
            </a:r>
          </a:p>
        </p:txBody>
      </p:sp>
      <p:sp>
        <p:nvSpPr>
          <p:cNvPr id="94247" name="Text Box 39"/>
          <p:cNvSpPr txBox="1">
            <a:spLocks noChangeArrowheads="1"/>
          </p:cNvSpPr>
          <p:nvPr/>
        </p:nvSpPr>
        <p:spPr bwMode="auto">
          <a:xfrm>
            <a:off x="4038600" y="2590800"/>
            <a:ext cx="646113" cy="3048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en-US" altLang="fr-FR" sz="1400">
                <a:solidFill>
                  <a:schemeClr val="tx1"/>
                </a:solidFill>
                <a:latin typeface="Times New Roman" panose="02020603050405020304" pitchFamily="18" charset="0"/>
              </a:rPr>
              <a:t>M@D</a:t>
            </a:r>
            <a:endParaRPr lang="en-US" altLang="fr-FR" sz="1600">
              <a:solidFill>
                <a:schemeClr val="tx1"/>
              </a:solidFill>
              <a:latin typeface="Times New Roman" panose="02020603050405020304" pitchFamily="18" charset="0"/>
            </a:endParaRPr>
          </a:p>
        </p:txBody>
      </p:sp>
      <p:sp>
        <p:nvSpPr>
          <p:cNvPr id="94248" name="Text Box 40"/>
          <p:cNvSpPr txBox="1">
            <a:spLocks noChangeArrowheads="1"/>
          </p:cNvSpPr>
          <p:nvPr/>
        </p:nvSpPr>
        <p:spPr bwMode="auto">
          <a:xfrm flipV="1">
            <a:off x="4452938" y="1143000"/>
            <a:ext cx="2085975" cy="33813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1600">
                <a:solidFill>
                  <a:srgbClr val="FFFF00"/>
                </a:solidFill>
                <a:cs typeface="Tahoma" panose="020B0604030504040204" pitchFamily="34" charset="0"/>
              </a:rPr>
              <a:t>Télésurveillance</a:t>
            </a:r>
          </a:p>
        </p:txBody>
      </p:sp>
      <p:sp>
        <p:nvSpPr>
          <p:cNvPr id="94249" name="ZoneTexte 42"/>
          <p:cNvSpPr txBox="1">
            <a:spLocks noChangeArrowheads="1"/>
          </p:cNvSpPr>
          <p:nvPr/>
        </p:nvSpPr>
        <p:spPr bwMode="auto">
          <a:xfrm>
            <a:off x="6415088" y="4572000"/>
            <a:ext cx="16097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eaLnBrk="1" hangingPunct="1">
              <a:spcBef>
                <a:spcPct val="0"/>
              </a:spcBef>
              <a:buClrTx/>
              <a:buFontTx/>
              <a:buNone/>
            </a:pPr>
            <a:r>
              <a:rPr lang="fr-FR" altLang="fr-FR" sz="1400">
                <a:solidFill>
                  <a:schemeClr val="tx1"/>
                </a:solidFill>
              </a:rPr>
              <a:t>Teleconsultation</a:t>
            </a:r>
          </a:p>
          <a:p>
            <a:pPr eaLnBrk="1" hangingPunct="1">
              <a:spcBef>
                <a:spcPct val="0"/>
              </a:spcBef>
              <a:buClrTx/>
              <a:buFontTx/>
              <a:buNone/>
            </a:pPr>
            <a:endParaRPr lang="fr-FR" altLang="fr-FR" sz="1400">
              <a:solidFill>
                <a:schemeClr val="tx1"/>
              </a:solidFill>
            </a:endParaRPr>
          </a:p>
          <a:p>
            <a:pPr eaLnBrk="1" hangingPunct="1">
              <a:spcBef>
                <a:spcPct val="0"/>
              </a:spcBef>
              <a:buClrTx/>
              <a:buFontTx/>
              <a:buNone/>
            </a:pPr>
            <a:r>
              <a:rPr lang="fr-FR" altLang="fr-FR" sz="1400">
                <a:solidFill>
                  <a:schemeClr val="tx1"/>
                </a:solidFill>
              </a:rPr>
              <a:t>   Tele expertise</a:t>
            </a:r>
          </a:p>
          <a:p>
            <a:pPr eaLnBrk="1" hangingPunct="1">
              <a:spcBef>
                <a:spcPct val="0"/>
              </a:spcBef>
              <a:buClrTx/>
              <a:buFontTx/>
              <a:buNone/>
            </a:pPr>
            <a:endParaRPr lang="fr-FR" altLang="fr-FR" sz="1000">
              <a:solidFill>
                <a:schemeClr val="tx1"/>
              </a:solidFill>
            </a:endParaRPr>
          </a:p>
        </p:txBody>
      </p:sp>
      <p:cxnSp>
        <p:nvCxnSpPr>
          <p:cNvPr id="94250" name="Connecteur droit avec flèche 44"/>
          <p:cNvCxnSpPr>
            <a:cxnSpLocks noChangeShapeType="1"/>
          </p:cNvCxnSpPr>
          <p:nvPr/>
        </p:nvCxnSpPr>
        <p:spPr bwMode="auto">
          <a:xfrm rot="5400000" flipH="1" flipV="1">
            <a:off x="7274719" y="4179094"/>
            <a:ext cx="714375" cy="2143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4251" name="Connecteur droit avec flèche 46"/>
          <p:cNvCxnSpPr>
            <a:cxnSpLocks noChangeShapeType="1"/>
          </p:cNvCxnSpPr>
          <p:nvPr/>
        </p:nvCxnSpPr>
        <p:spPr bwMode="auto">
          <a:xfrm flipV="1">
            <a:off x="7739063" y="4429125"/>
            <a:ext cx="571500" cy="2143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4252" name="Connecteur droit avec flèche 48"/>
          <p:cNvCxnSpPr>
            <a:cxnSpLocks noChangeShapeType="1"/>
          </p:cNvCxnSpPr>
          <p:nvPr/>
        </p:nvCxnSpPr>
        <p:spPr bwMode="auto">
          <a:xfrm rot="16200000" flipV="1">
            <a:off x="6524625" y="3786188"/>
            <a:ext cx="1428750" cy="285750"/>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4253" name="Connecteur droit avec flèche 55"/>
          <p:cNvCxnSpPr>
            <a:cxnSpLocks noChangeShapeType="1"/>
          </p:cNvCxnSpPr>
          <p:nvPr/>
        </p:nvCxnSpPr>
        <p:spPr bwMode="auto">
          <a:xfrm rot="16200000" flipH="1">
            <a:off x="5881688" y="1428750"/>
            <a:ext cx="357187" cy="214313"/>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4254" name="Connecteur droit avec flèche 57"/>
          <p:cNvCxnSpPr>
            <a:cxnSpLocks noChangeShapeType="1"/>
          </p:cNvCxnSpPr>
          <p:nvPr/>
        </p:nvCxnSpPr>
        <p:spPr bwMode="auto">
          <a:xfrm rot="16200000" flipH="1">
            <a:off x="5524500" y="1857375"/>
            <a:ext cx="928688" cy="7143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94255" name="Connecteur droit avec flèche 60"/>
          <p:cNvCxnSpPr>
            <a:cxnSpLocks noChangeShapeType="1"/>
          </p:cNvCxnSpPr>
          <p:nvPr/>
        </p:nvCxnSpPr>
        <p:spPr bwMode="auto">
          <a:xfrm rot="5400000">
            <a:off x="4953000" y="1571626"/>
            <a:ext cx="1214437" cy="785812"/>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pic>
        <p:nvPicPr>
          <p:cNvPr id="94256" name="Image 4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298113" y="5791200"/>
            <a:ext cx="187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p:cNvSpPr>
            <a:spLocks noGrp="1"/>
          </p:cNvSpPr>
          <p:nvPr>
            <p:ph type="ftr" sz="quarter" idx="11"/>
          </p:nvPr>
        </p:nvSpPr>
        <p:spPr>
          <a:xfrm>
            <a:off x="4560888" y="6502400"/>
            <a:ext cx="7620000" cy="365125"/>
          </a:xfrm>
        </p:spPr>
        <p:txBody>
          <a:bodyPr/>
          <a:lstStyle/>
          <a:p>
            <a:pPr algn="r">
              <a:defRPr/>
            </a:pPr>
            <a:r>
              <a:rPr lang="fr-FR"/>
              <a:t>Conférence AG FNISASIC 11 mai Paris</a:t>
            </a:r>
            <a:endParaRPr lang="en-US" dirty="0"/>
          </a:p>
        </p:txBody>
      </p:sp>
      <p:sp>
        <p:nvSpPr>
          <p:cNvPr id="94258" name="Espace réservé du numéro de diapositive 3"/>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45F853D5-E7BA-499E-AEFD-B5F7281E91B9}" type="slidenum">
              <a:rPr lang="en-US" altLang="fr-FR" smtClean="0">
                <a:solidFill>
                  <a:srgbClr val="FEFFFF"/>
                </a:solidFill>
              </a:rPr>
              <a:pPr fontAlgn="base">
                <a:spcBef>
                  <a:spcPct val="0"/>
                </a:spcBef>
                <a:spcAft>
                  <a:spcPct val="0"/>
                </a:spcAft>
                <a:buClrTx/>
                <a:buFontTx/>
                <a:buNone/>
              </a:pPr>
              <a:t>32</a:t>
            </a:fld>
            <a:endParaRPr lang="en-US" altLang="fr-FR">
              <a:solidFill>
                <a:srgbClr val="FEFFFF"/>
              </a:solidFill>
            </a:endParaRPr>
          </a:p>
        </p:txBody>
      </p:sp>
    </p:spTree>
    <p:extLst>
      <p:ext uri="{BB962C8B-B14F-4D97-AF65-F5344CB8AC3E}">
        <p14:creationId xmlns:p14="http://schemas.microsoft.com/office/powerpoint/2010/main" val="3958602325"/>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r>
              <a:rPr lang="fr-FR" dirty="0"/>
              <a:t>L’évolution du dialogue singulier entre la personne souffrante et les soignants</a:t>
            </a:r>
          </a:p>
        </p:txBody>
      </p:sp>
      <p:sp>
        <p:nvSpPr>
          <p:cNvPr id="7" name="Espace réservé du contenu 6"/>
          <p:cNvSpPr>
            <a:spLocks noGrp="1"/>
          </p:cNvSpPr>
          <p:nvPr>
            <p:ph idx="1"/>
          </p:nvPr>
        </p:nvSpPr>
        <p:spPr/>
        <p:txBody>
          <a:bodyPr>
            <a:normAutofit lnSpcReduction="10000"/>
          </a:bodyPr>
          <a:lstStyle/>
          <a:p>
            <a:r>
              <a:rPr lang="fr-FR" b="1" dirty="0">
                <a:solidFill>
                  <a:srgbClr val="C00000"/>
                </a:solidFill>
              </a:rPr>
              <a:t>L’approche éthique de la télémédecine</a:t>
            </a:r>
          </a:p>
          <a:p>
            <a:pPr lvl="1"/>
            <a:r>
              <a:rPr lang="fr-FR" dirty="0"/>
              <a:t>Les grands principes de bienveillance, de non-malfaisance, de justice et d’autonomie.</a:t>
            </a:r>
          </a:p>
          <a:p>
            <a:r>
              <a:rPr lang="fr-FR" b="1" dirty="0">
                <a:solidFill>
                  <a:srgbClr val="C00000"/>
                </a:solidFill>
              </a:rPr>
              <a:t>Est-ce que la télémédecine altère la qualité du dialogue singulier ?</a:t>
            </a:r>
          </a:p>
          <a:p>
            <a:pPr lvl="1"/>
            <a:r>
              <a:rPr lang="fr-FR" dirty="0">
                <a:solidFill>
                  <a:schemeClr val="tx1"/>
                </a:solidFill>
              </a:rPr>
              <a:t>La recherche académique en sciences sociales</a:t>
            </a:r>
          </a:p>
          <a:p>
            <a:r>
              <a:rPr lang="fr-FR" b="1" dirty="0">
                <a:solidFill>
                  <a:srgbClr val="C00000"/>
                </a:solidFill>
              </a:rPr>
              <a:t>L’accompagnement du malade en soins palliatifs par télémédecine ?</a:t>
            </a:r>
          </a:p>
          <a:p>
            <a:pPr lvl="1"/>
            <a:r>
              <a:rPr lang="fr-FR" dirty="0">
                <a:solidFill>
                  <a:schemeClr val="tx1"/>
                </a:solidFill>
              </a:rPr>
              <a:t>Plusieurs initiatives en France validées par les ARS (= l’Etat)</a:t>
            </a:r>
          </a:p>
          <a:p>
            <a:r>
              <a:rPr lang="fr-FR" b="1" dirty="0">
                <a:solidFill>
                  <a:srgbClr val="C00000"/>
                </a:solidFill>
              </a:rPr>
              <a:t>L’accompagnement médical au domicile de la famille du mourant par télémédecine ?</a:t>
            </a:r>
          </a:p>
          <a:p>
            <a:pPr lvl="1"/>
            <a:r>
              <a:rPr lang="fr-FR" dirty="0">
                <a:solidFill>
                  <a:schemeClr val="tx1"/>
                </a:solidFill>
              </a:rPr>
              <a:t>Une seule publication française (région isolée) qui semble avoir eu un bénéfice réel auprès de la famille.</a:t>
            </a:r>
          </a:p>
        </p:txBody>
      </p:sp>
      <p:sp>
        <p:nvSpPr>
          <p:cNvPr id="4" name="Espace réservé du pied de page 3"/>
          <p:cNvSpPr>
            <a:spLocks noGrp="1"/>
          </p:cNvSpPr>
          <p:nvPr>
            <p:ph type="ftr" sz="quarter" idx="11"/>
          </p:nvPr>
        </p:nvSpPr>
        <p:spPr/>
        <p:txBody>
          <a:bodyPr/>
          <a:lstStyle/>
          <a:p>
            <a:r>
              <a:rPr lang="fr-FR"/>
              <a:t>Conférence AG FNISASIC 11 mai Paris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33</a:t>
            </a:fld>
            <a:endParaRPr lang="en-US" dirty="0"/>
          </a:p>
        </p:txBody>
      </p:sp>
    </p:spTree>
    <p:extLst>
      <p:ext uri="{BB962C8B-B14F-4D97-AF65-F5344CB8AC3E}">
        <p14:creationId xmlns:p14="http://schemas.microsoft.com/office/powerpoint/2010/main" val="7853317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a:t>Plan de l’exposé</a:t>
            </a:r>
          </a:p>
        </p:txBody>
      </p:sp>
      <p:sp>
        <p:nvSpPr>
          <p:cNvPr id="3" name="Espace réservé du contenu 2"/>
          <p:cNvSpPr>
            <a:spLocks noGrp="1"/>
          </p:cNvSpPr>
          <p:nvPr>
            <p:ph idx="1"/>
          </p:nvPr>
        </p:nvSpPr>
        <p:spPr/>
        <p:txBody>
          <a:bodyPr>
            <a:normAutofit/>
          </a:bodyPr>
          <a:lstStyle/>
          <a:p>
            <a:pPr algn="just"/>
            <a:r>
              <a:rPr lang="fr-FR" sz="3200" dirty="0"/>
              <a:t>Les principaux indicateurs de l’évolution des systèmes de santé en Europe.</a:t>
            </a:r>
          </a:p>
          <a:p>
            <a:pPr algn="just"/>
            <a:r>
              <a:rPr lang="fr-FR" sz="3200" dirty="0"/>
              <a:t>Nouvelles perspectives d’organisation des soins au domicile dans l’ère numérique.</a:t>
            </a:r>
          </a:p>
          <a:p>
            <a:pPr algn="just"/>
            <a:r>
              <a:rPr lang="fr-FR" sz="3200" b="1" dirty="0">
                <a:solidFill>
                  <a:srgbClr val="C00000"/>
                </a:solidFill>
              </a:rPr>
              <a:t>La robotisation des métiers de la santé : un risque de deshumanisation</a:t>
            </a:r>
          </a:p>
        </p:txBody>
      </p:sp>
      <p:sp>
        <p:nvSpPr>
          <p:cNvPr id="4" name="Espace réservé du pied de page 3"/>
          <p:cNvSpPr>
            <a:spLocks noGrp="1"/>
          </p:cNvSpPr>
          <p:nvPr>
            <p:ph type="ftr" sz="quarter" idx="11"/>
          </p:nvPr>
        </p:nvSpPr>
        <p:spPr/>
        <p:txBody>
          <a:bodyPr/>
          <a:lstStyle/>
          <a:p>
            <a:r>
              <a:rPr lang="fr-FR"/>
              <a:t>Conférence AG FNISASIC 11 mai Paris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34</a:t>
            </a:fld>
            <a:endParaRPr lang="en-US" dirty="0"/>
          </a:p>
        </p:txBody>
      </p:sp>
    </p:spTree>
    <p:extLst>
      <p:ext uri="{BB962C8B-B14F-4D97-AF65-F5344CB8AC3E}">
        <p14:creationId xmlns:p14="http://schemas.microsoft.com/office/powerpoint/2010/main" val="32411645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llipse 2"/>
          <p:cNvSpPr/>
          <p:nvPr/>
        </p:nvSpPr>
        <p:spPr>
          <a:xfrm>
            <a:off x="4794250" y="487363"/>
            <a:ext cx="2430463" cy="1130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t>Les outils supports</a:t>
            </a:r>
          </a:p>
        </p:txBody>
      </p:sp>
      <p:sp>
        <p:nvSpPr>
          <p:cNvPr id="4" name="Rectangle 3"/>
          <p:cNvSpPr/>
          <p:nvPr/>
        </p:nvSpPr>
        <p:spPr>
          <a:xfrm>
            <a:off x="3176588" y="1651000"/>
            <a:ext cx="5842000" cy="2246313"/>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eaLnBrk="1" fontAlgn="auto" hangingPunct="1">
              <a:spcBef>
                <a:spcPts val="0"/>
              </a:spcBef>
              <a:spcAft>
                <a:spcPts val="0"/>
              </a:spcAft>
              <a:defRPr/>
            </a:pPr>
            <a:r>
              <a:rPr lang="fr-FR" sz="1500" b="1" dirty="0"/>
              <a:t>Télématique</a:t>
            </a:r>
            <a:r>
              <a:rPr lang="fr-FR" sz="1500" dirty="0"/>
              <a:t> </a:t>
            </a:r>
            <a:r>
              <a:rPr lang="fr-FR" sz="1400" dirty="0"/>
              <a:t>(informatique médicale, les SI, DMP etc..)</a:t>
            </a:r>
          </a:p>
          <a:p>
            <a:pPr eaLnBrk="1" fontAlgn="auto" hangingPunct="1">
              <a:spcBef>
                <a:spcPts val="0"/>
              </a:spcBef>
              <a:spcAft>
                <a:spcPts val="0"/>
              </a:spcAft>
              <a:defRPr/>
            </a:pPr>
            <a:r>
              <a:rPr lang="fr-FR" sz="1500" b="1" dirty="0"/>
              <a:t>Internet,</a:t>
            </a:r>
            <a:r>
              <a:rPr lang="fr-FR" sz="1500" dirty="0"/>
              <a:t>  (e-</a:t>
            </a:r>
            <a:r>
              <a:rPr lang="fr-FR" sz="1500" dirty="0" err="1"/>
              <a:t>health</a:t>
            </a:r>
            <a:r>
              <a:rPr lang="fr-FR" sz="1500" dirty="0"/>
              <a:t> ou e-santé, télésanté)</a:t>
            </a:r>
          </a:p>
          <a:p>
            <a:pPr eaLnBrk="1" fontAlgn="auto" hangingPunct="1">
              <a:spcBef>
                <a:spcPts val="0"/>
              </a:spcBef>
              <a:spcAft>
                <a:spcPts val="0"/>
              </a:spcAft>
              <a:defRPr/>
            </a:pPr>
            <a:r>
              <a:rPr lang="fr-FR" sz="1500" b="1" dirty="0"/>
              <a:t>Visioconférence</a:t>
            </a:r>
            <a:r>
              <a:rPr lang="fr-FR" sz="1500" dirty="0"/>
              <a:t> en santé</a:t>
            </a:r>
          </a:p>
          <a:p>
            <a:pPr eaLnBrk="1" fontAlgn="auto" hangingPunct="1">
              <a:spcBef>
                <a:spcPts val="0"/>
              </a:spcBef>
              <a:spcAft>
                <a:spcPts val="0"/>
              </a:spcAft>
              <a:defRPr/>
            </a:pPr>
            <a:r>
              <a:rPr lang="fr-FR" sz="1500" b="1" dirty="0"/>
              <a:t>Outils mobiles </a:t>
            </a:r>
            <a:r>
              <a:rPr lang="fr-FR" sz="1500" dirty="0"/>
              <a:t> avec les </a:t>
            </a:r>
            <a:r>
              <a:rPr lang="fr-FR" sz="1500" b="1" dirty="0"/>
              <a:t>applis</a:t>
            </a:r>
            <a:r>
              <a:rPr lang="fr-FR" sz="1500" dirty="0"/>
              <a:t>, </a:t>
            </a:r>
            <a:r>
              <a:rPr lang="fr-FR" sz="1500" b="1" dirty="0"/>
              <a:t>objets connectés </a:t>
            </a:r>
            <a:r>
              <a:rPr lang="fr-FR" sz="1500" dirty="0"/>
              <a:t>(smartphone, tablettes, etc…) = Mobile </a:t>
            </a:r>
            <a:r>
              <a:rPr lang="fr-FR" sz="1500" dirty="0" err="1"/>
              <a:t>Health</a:t>
            </a:r>
            <a:r>
              <a:rPr lang="fr-FR" sz="1500" dirty="0"/>
              <a:t> (santé mobile)</a:t>
            </a:r>
          </a:p>
          <a:p>
            <a:pPr eaLnBrk="1" fontAlgn="auto" hangingPunct="1">
              <a:spcBef>
                <a:spcPts val="0"/>
              </a:spcBef>
              <a:spcAft>
                <a:spcPts val="0"/>
              </a:spcAft>
              <a:defRPr/>
            </a:pPr>
            <a:r>
              <a:rPr lang="fr-FR" sz="1500" b="1" dirty="0"/>
              <a:t>Jeux sérieux </a:t>
            </a:r>
            <a:r>
              <a:rPr lang="fr-FR" sz="1500" dirty="0"/>
              <a:t>(</a:t>
            </a:r>
            <a:r>
              <a:rPr lang="fr-FR" sz="1500" dirty="0" err="1"/>
              <a:t>serious</a:t>
            </a:r>
            <a:r>
              <a:rPr lang="fr-FR" sz="1500" dirty="0"/>
              <a:t> </a:t>
            </a:r>
            <a:r>
              <a:rPr lang="fr-FR" sz="1500" dirty="0" err="1"/>
              <a:t>games</a:t>
            </a:r>
            <a:r>
              <a:rPr lang="fr-FR" sz="1500" dirty="0"/>
              <a:t>) </a:t>
            </a:r>
          </a:p>
          <a:p>
            <a:pPr eaLnBrk="1" fontAlgn="auto" hangingPunct="1">
              <a:spcBef>
                <a:spcPts val="0"/>
              </a:spcBef>
              <a:spcAft>
                <a:spcPts val="0"/>
              </a:spcAft>
              <a:defRPr/>
            </a:pPr>
            <a:r>
              <a:rPr lang="fr-FR" sz="1500" b="1" dirty="0"/>
              <a:t>Robots</a:t>
            </a:r>
            <a:r>
              <a:rPr lang="fr-FR" sz="1500" dirty="0"/>
              <a:t> </a:t>
            </a:r>
          </a:p>
          <a:p>
            <a:pPr eaLnBrk="1" fontAlgn="auto" hangingPunct="1">
              <a:spcBef>
                <a:spcPts val="0"/>
              </a:spcBef>
              <a:spcAft>
                <a:spcPts val="0"/>
              </a:spcAft>
              <a:defRPr/>
            </a:pPr>
            <a:r>
              <a:rPr lang="fr-FR" sz="2000" dirty="0"/>
              <a:t>……….</a:t>
            </a:r>
          </a:p>
        </p:txBody>
      </p:sp>
      <p:sp>
        <p:nvSpPr>
          <p:cNvPr id="5" name="Ellipse 4"/>
          <p:cNvSpPr/>
          <p:nvPr/>
        </p:nvSpPr>
        <p:spPr>
          <a:xfrm>
            <a:off x="798513" y="2462213"/>
            <a:ext cx="2378075" cy="1187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b="1" dirty="0"/>
              <a:t>Les services commerciaux de la télésanté</a:t>
            </a:r>
          </a:p>
        </p:txBody>
      </p:sp>
      <p:sp>
        <p:nvSpPr>
          <p:cNvPr id="6" name="Ellipse 5"/>
          <p:cNvSpPr/>
          <p:nvPr/>
        </p:nvSpPr>
        <p:spPr>
          <a:xfrm>
            <a:off x="8999538" y="2462213"/>
            <a:ext cx="2486025" cy="11874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sz="1600" b="1" dirty="0"/>
              <a:t>Les pratiques des professions réglementées en santé</a:t>
            </a:r>
          </a:p>
        </p:txBody>
      </p:sp>
      <p:sp>
        <p:nvSpPr>
          <p:cNvPr id="7" name="ZoneTexte 6"/>
          <p:cNvSpPr txBox="1"/>
          <p:nvPr/>
        </p:nvSpPr>
        <p:spPr>
          <a:xfrm>
            <a:off x="258763" y="3646488"/>
            <a:ext cx="3190875" cy="3154362"/>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fr-FR" sz="1500" b="1" dirty="0"/>
              <a:t>Services de santé en ligne</a:t>
            </a:r>
            <a:r>
              <a:rPr lang="fr-FR" sz="1500" dirty="0"/>
              <a:t> </a:t>
            </a:r>
          </a:p>
          <a:p>
            <a:pPr eaLnBrk="1" fontAlgn="auto" hangingPunct="1">
              <a:spcBef>
                <a:spcPts val="0"/>
              </a:spcBef>
              <a:spcAft>
                <a:spcPts val="0"/>
              </a:spcAft>
              <a:defRPr/>
            </a:pPr>
            <a:r>
              <a:rPr lang="fr-FR" sz="1400" dirty="0"/>
              <a:t>pour téléconseil </a:t>
            </a:r>
            <a:endParaRPr lang="fr-FR" sz="1400" b="1" dirty="0"/>
          </a:p>
          <a:p>
            <a:pPr eaLnBrk="1" fontAlgn="auto" hangingPunct="1">
              <a:spcBef>
                <a:spcPts val="0"/>
              </a:spcBef>
              <a:spcAft>
                <a:spcPts val="0"/>
              </a:spcAft>
              <a:defRPr/>
            </a:pPr>
            <a:r>
              <a:rPr lang="fr-FR" sz="1500" b="1" dirty="0"/>
              <a:t>Information en santé </a:t>
            </a:r>
            <a:r>
              <a:rPr lang="fr-FR" sz="1400" dirty="0"/>
              <a:t>par médias </a:t>
            </a:r>
          </a:p>
          <a:p>
            <a:pPr eaLnBrk="1" fontAlgn="auto" hangingPunct="1">
              <a:spcBef>
                <a:spcPts val="0"/>
              </a:spcBef>
              <a:spcAft>
                <a:spcPts val="0"/>
              </a:spcAft>
              <a:defRPr/>
            </a:pPr>
            <a:r>
              <a:rPr lang="fr-FR" sz="1500" b="1" dirty="0"/>
              <a:t>Domotique</a:t>
            </a:r>
            <a:r>
              <a:rPr lang="fr-FR" sz="1600" dirty="0"/>
              <a:t>, </a:t>
            </a:r>
            <a:r>
              <a:rPr lang="fr-FR" sz="1400" dirty="0"/>
              <a:t>maison connectée</a:t>
            </a:r>
          </a:p>
          <a:p>
            <a:pPr eaLnBrk="1" fontAlgn="auto" hangingPunct="1">
              <a:spcBef>
                <a:spcPts val="0"/>
              </a:spcBef>
              <a:spcAft>
                <a:spcPts val="0"/>
              </a:spcAft>
              <a:defRPr/>
            </a:pPr>
            <a:r>
              <a:rPr lang="fr-FR" sz="1500" b="1" dirty="0"/>
              <a:t>Téléassistance sociale</a:t>
            </a:r>
            <a:r>
              <a:rPr lang="fr-FR" sz="1500" dirty="0"/>
              <a:t> </a:t>
            </a:r>
          </a:p>
          <a:p>
            <a:pPr eaLnBrk="1" fontAlgn="auto" hangingPunct="1">
              <a:spcBef>
                <a:spcPts val="0"/>
              </a:spcBef>
              <a:spcAft>
                <a:spcPts val="0"/>
              </a:spcAft>
              <a:defRPr/>
            </a:pPr>
            <a:r>
              <a:rPr lang="fr-FR" sz="1500" b="1" dirty="0"/>
              <a:t>Télé-services pour le maintien et le soin à domicile</a:t>
            </a:r>
          </a:p>
          <a:p>
            <a:pPr eaLnBrk="1" fontAlgn="auto" hangingPunct="1">
              <a:spcBef>
                <a:spcPts val="0"/>
              </a:spcBef>
              <a:spcAft>
                <a:spcPts val="0"/>
              </a:spcAft>
              <a:defRPr/>
            </a:pPr>
            <a:r>
              <a:rPr lang="fr-FR" sz="1500" b="1" dirty="0"/>
              <a:t>Télé-services de coordination des métiers de santé</a:t>
            </a:r>
          </a:p>
          <a:p>
            <a:pPr eaLnBrk="1" fontAlgn="auto" hangingPunct="1">
              <a:spcBef>
                <a:spcPts val="0"/>
              </a:spcBef>
              <a:spcAft>
                <a:spcPts val="0"/>
              </a:spcAft>
              <a:defRPr/>
            </a:pPr>
            <a:r>
              <a:rPr lang="fr-FR" sz="1500" b="1" dirty="0"/>
              <a:t>Technologies du bien-être</a:t>
            </a:r>
            <a:r>
              <a:rPr lang="fr-FR" sz="1600" b="1" dirty="0"/>
              <a:t>, </a:t>
            </a:r>
            <a:r>
              <a:rPr lang="fr-FR" sz="1600" dirty="0"/>
              <a:t>(</a:t>
            </a:r>
            <a:r>
              <a:rPr lang="fr-FR" sz="1400" dirty="0" err="1"/>
              <a:t>Gérontechnologies</a:t>
            </a:r>
            <a:r>
              <a:rPr lang="fr-FR" sz="1400" dirty="0"/>
              <a:t>, ….)</a:t>
            </a:r>
          </a:p>
          <a:p>
            <a:pPr eaLnBrk="1" fontAlgn="auto" hangingPunct="1">
              <a:spcBef>
                <a:spcPts val="0"/>
              </a:spcBef>
              <a:spcAft>
                <a:spcPts val="0"/>
              </a:spcAft>
              <a:defRPr/>
            </a:pPr>
            <a:r>
              <a:rPr lang="fr-FR" sz="1500" b="1" dirty="0"/>
              <a:t>E-learning</a:t>
            </a:r>
            <a:r>
              <a:rPr lang="fr-FR" sz="1600" dirty="0"/>
              <a:t> </a:t>
            </a:r>
            <a:r>
              <a:rPr lang="fr-FR" sz="1500" b="1" dirty="0"/>
              <a:t>en santé</a:t>
            </a:r>
          </a:p>
          <a:p>
            <a:pPr eaLnBrk="1" fontAlgn="auto" hangingPunct="1">
              <a:spcBef>
                <a:spcPts val="0"/>
              </a:spcBef>
              <a:spcAft>
                <a:spcPts val="0"/>
              </a:spcAft>
              <a:defRPr/>
            </a:pPr>
            <a:r>
              <a:rPr lang="fr-FR" sz="1600" dirty="0"/>
              <a:t>……</a:t>
            </a:r>
          </a:p>
        </p:txBody>
      </p:sp>
      <p:sp>
        <p:nvSpPr>
          <p:cNvPr id="8" name="ZoneTexte 7"/>
          <p:cNvSpPr txBox="1"/>
          <p:nvPr/>
        </p:nvSpPr>
        <p:spPr>
          <a:xfrm>
            <a:off x="9018588" y="3687763"/>
            <a:ext cx="2933700" cy="3170237"/>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eaLnBrk="1" fontAlgn="auto" hangingPunct="1">
              <a:spcBef>
                <a:spcPts val="0"/>
              </a:spcBef>
              <a:spcAft>
                <a:spcPts val="0"/>
              </a:spcAft>
              <a:defRPr/>
            </a:pPr>
            <a:r>
              <a:rPr lang="fr-FR" sz="1500" b="1" dirty="0">
                <a:solidFill>
                  <a:srgbClr val="C00000"/>
                </a:solidFill>
              </a:rPr>
              <a:t>Télémédecine clinique</a:t>
            </a:r>
            <a:r>
              <a:rPr lang="fr-FR" sz="1500" b="1" dirty="0"/>
              <a:t>   </a:t>
            </a:r>
            <a:r>
              <a:rPr lang="fr-FR" sz="1400" dirty="0"/>
              <a:t>(médecins, chirurgiens-dentistes, sages-femmes)</a:t>
            </a:r>
          </a:p>
          <a:p>
            <a:pPr eaLnBrk="1" fontAlgn="auto" hangingPunct="1">
              <a:spcBef>
                <a:spcPts val="0"/>
              </a:spcBef>
              <a:spcAft>
                <a:spcPts val="0"/>
              </a:spcAft>
              <a:defRPr/>
            </a:pPr>
            <a:r>
              <a:rPr lang="fr-FR" sz="1500" b="1" dirty="0" err="1"/>
              <a:t>Télésoins</a:t>
            </a:r>
            <a:r>
              <a:rPr lang="fr-FR" sz="1500" b="1" dirty="0"/>
              <a:t> infirmiers </a:t>
            </a:r>
            <a:r>
              <a:rPr lang="fr-FR" sz="1400" dirty="0"/>
              <a:t>(IDE)</a:t>
            </a:r>
          </a:p>
          <a:p>
            <a:pPr eaLnBrk="1" fontAlgn="auto" hangingPunct="1">
              <a:spcBef>
                <a:spcPts val="0"/>
              </a:spcBef>
              <a:spcAft>
                <a:spcPts val="0"/>
              </a:spcAft>
              <a:defRPr/>
            </a:pPr>
            <a:r>
              <a:rPr lang="fr-FR" sz="1500" b="1" dirty="0" err="1"/>
              <a:t>Télépharmacie</a:t>
            </a:r>
            <a:r>
              <a:rPr lang="fr-FR" sz="1600" dirty="0"/>
              <a:t> </a:t>
            </a:r>
            <a:r>
              <a:rPr lang="fr-FR" sz="1400" dirty="0"/>
              <a:t>(pharmaciens, préparateurs)</a:t>
            </a:r>
          </a:p>
          <a:p>
            <a:pPr eaLnBrk="1" fontAlgn="auto" hangingPunct="1">
              <a:spcBef>
                <a:spcPts val="0"/>
              </a:spcBef>
              <a:spcAft>
                <a:spcPts val="0"/>
              </a:spcAft>
              <a:defRPr/>
            </a:pPr>
            <a:r>
              <a:rPr lang="fr-FR" sz="1500" b="1" dirty="0" err="1"/>
              <a:t>Télédiététique</a:t>
            </a:r>
            <a:r>
              <a:rPr lang="fr-FR" sz="1600" dirty="0"/>
              <a:t> </a:t>
            </a:r>
            <a:r>
              <a:rPr lang="fr-FR" sz="1400" dirty="0"/>
              <a:t>(diététiciens</a:t>
            </a:r>
            <a:r>
              <a:rPr lang="fr-FR" sz="1600" dirty="0"/>
              <a:t>) </a:t>
            </a:r>
          </a:p>
          <a:p>
            <a:pPr eaLnBrk="1" fontAlgn="auto" hangingPunct="1">
              <a:spcBef>
                <a:spcPts val="0"/>
              </a:spcBef>
              <a:spcAft>
                <a:spcPts val="0"/>
              </a:spcAft>
              <a:defRPr/>
            </a:pPr>
            <a:r>
              <a:rPr lang="fr-FR" sz="1500" b="1" dirty="0" err="1"/>
              <a:t>Téléaudioprothésie</a:t>
            </a:r>
            <a:r>
              <a:rPr lang="fr-FR" sz="1600" dirty="0"/>
              <a:t> </a:t>
            </a:r>
            <a:r>
              <a:rPr lang="fr-FR" sz="1400" dirty="0"/>
              <a:t>(audioprothésiste)</a:t>
            </a:r>
          </a:p>
          <a:p>
            <a:pPr eaLnBrk="1" fontAlgn="auto" hangingPunct="1">
              <a:spcBef>
                <a:spcPts val="0"/>
              </a:spcBef>
              <a:spcAft>
                <a:spcPts val="0"/>
              </a:spcAft>
              <a:defRPr/>
            </a:pPr>
            <a:r>
              <a:rPr lang="fr-FR" sz="1500" b="1" dirty="0" err="1"/>
              <a:t>Télékinésithérapie</a:t>
            </a:r>
            <a:r>
              <a:rPr lang="fr-FR" sz="1600" dirty="0"/>
              <a:t>(</a:t>
            </a:r>
            <a:r>
              <a:rPr lang="fr-FR" sz="1400" dirty="0"/>
              <a:t>Masseurs-kinésithérapeutes)</a:t>
            </a:r>
          </a:p>
          <a:p>
            <a:pPr eaLnBrk="1" fontAlgn="auto" hangingPunct="1">
              <a:spcBef>
                <a:spcPts val="0"/>
              </a:spcBef>
              <a:spcAft>
                <a:spcPts val="0"/>
              </a:spcAft>
              <a:defRPr/>
            </a:pPr>
            <a:r>
              <a:rPr lang="fr-FR" sz="1600" dirty="0"/>
              <a:t>…….</a:t>
            </a:r>
          </a:p>
          <a:p>
            <a:pPr eaLnBrk="1" fontAlgn="auto" hangingPunct="1">
              <a:spcBef>
                <a:spcPts val="0"/>
              </a:spcBef>
              <a:spcAft>
                <a:spcPts val="0"/>
              </a:spcAft>
              <a:defRPr/>
            </a:pPr>
            <a:endParaRPr lang="fr-FR" dirty="0"/>
          </a:p>
        </p:txBody>
      </p:sp>
      <p:sp>
        <p:nvSpPr>
          <p:cNvPr id="40968" name="ZoneTexte 8"/>
          <p:cNvSpPr txBox="1">
            <a:spLocks noChangeArrowheads="1"/>
          </p:cNvSpPr>
          <p:nvPr/>
        </p:nvSpPr>
        <p:spPr bwMode="auto">
          <a:xfrm>
            <a:off x="1895475" y="96838"/>
            <a:ext cx="81264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fontAlgn="base">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lgn="ctr" eaLnBrk="1" hangingPunct="1">
              <a:spcBef>
                <a:spcPct val="0"/>
              </a:spcBef>
              <a:buClrTx/>
              <a:buFontTx/>
              <a:buNone/>
            </a:pPr>
            <a:r>
              <a:rPr lang="fr-FR" altLang="fr-FR" sz="2400" b="1">
                <a:solidFill>
                  <a:schemeClr val="tx1"/>
                </a:solidFill>
              </a:rPr>
              <a:t>La santé connectée, aujourd’hui et demain</a:t>
            </a:r>
          </a:p>
        </p:txBody>
      </p:sp>
      <p:sp>
        <p:nvSpPr>
          <p:cNvPr id="10" name="ZoneTexte 9"/>
          <p:cNvSpPr txBox="1"/>
          <p:nvPr/>
        </p:nvSpPr>
        <p:spPr>
          <a:xfrm>
            <a:off x="6402388" y="3810000"/>
            <a:ext cx="2616200" cy="323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algn="ctr" eaLnBrk="1" fontAlgn="auto" hangingPunct="1">
              <a:spcBef>
                <a:spcPts val="0"/>
              </a:spcBef>
              <a:spcAft>
                <a:spcPts val="0"/>
              </a:spcAft>
              <a:defRPr/>
            </a:pPr>
            <a:r>
              <a:rPr lang="fr-FR" sz="1500" b="1" dirty="0"/>
              <a:t>Recherche clinique</a:t>
            </a:r>
          </a:p>
        </p:txBody>
      </p:sp>
      <p:sp>
        <p:nvSpPr>
          <p:cNvPr id="11" name="ZoneTexte 10"/>
          <p:cNvSpPr txBox="1"/>
          <p:nvPr/>
        </p:nvSpPr>
        <p:spPr>
          <a:xfrm>
            <a:off x="3176588" y="3824288"/>
            <a:ext cx="2781300" cy="323850"/>
          </a:xfrm>
          <a:prstGeom prst="rect">
            <a:avLst/>
          </a:prstGeom>
        </p:spPr>
        <p:style>
          <a:lnRef idx="1">
            <a:schemeClr val="accent2"/>
          </a:lnRef>
          <a:fillRef idx="2">
            <a:schemeClr val="accent2"/>
          </a:fillRef>
          <a:effectRef idx="1">
            <a:schemeClr val="accent2"/>
          </a:effectRef>
          <a:fontRef idx="minor">
            <a:schemeClr val="dk1"/>
          </a:fontRef>
        </p:style>
        <p:txBody>
          <a:bodyPr>
            <a:spAutoFit/>
          </a:bodyPr>
          <a:lstStyle/>
          <a:p>
            <a:pPr eaLnBrk="1" fontAlgn="auto" hangingPunct="1">
              <a:spcBef>
                <a:spcPts val="0"/>
              </a:spcBef>
              <a:spcAft>
                <a:spcPts val="0"/>
              </a:spcAft>
              <a:defRPr/>
            </a:pPr>
            <a:r>
              <a:rPr lang="fr-FR" sz="1500" b="1" dirty="0"/>
              <a:t>Recherche industrielle  R&amp;D</a:t>
            </a:r>
          </a:p>
        </p:txBody>
      </p:sp>
      <p:cxnSp>
        <p:nvCxnSpPr>
          <p:cNvPr id="20" name="Connecteur droit avec flèche 19"/>
          <p:cNvCxnSpPr/>
          <p:nvPr/>
        </p:nvCxnSpPr>
        <p:spPr>
          <a:xfrm>
            <a:off x="3452813" y="5897563"/>
            <a:ext cx="5532437" cy="25400"/>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pic>
        <p:nvPicPr>
          <p:cNvPr id="4097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72688" y="0"/>
            <a:ext cx="1879600" cy="51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Connecteur droit avec flèche 8"/>
          <p:cNvCxnSpPr/>
          <p:nvPr/>
        </p:nvCxnSpPr>
        <p:spPr>
          <a:xfrm flipH="1">
            <a:off x="3530600" y="3752850"/>
            <a:ext cx="2655888" cy="205581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6218238" y="3752850"/>
            <a:ext cx="2719387" cy="2035175"/>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23" name="Ellipse 22"/>
          <p:cNvSpPr/>
          <p:nvPr/>
        </p:nvSpPr>
        <p:spPr>
          <a:xfrm>
            <a:off x="4927600" y="4540250"/>
            <a:ext cx="2490788" cy="11303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fr-FR" b="1" dirty="0"/>
              <a:t>Santé et soins personnalisés</a:t>
            </a:r>
          </a:p>
        </p:txBody>
      </p:sp>
      <p:sp>
        <p:nvSpPr>
          <p:cNvPr id="2" name="Espace réservé du pied de page 1"/>
          <p:cNvSpPr>
            <a:spLocks noGrp="1"/>
          </p:cNvSpPr>
          <p:nvPr>
            <p:ph type="ftr" sz="quarter" idx="11"/>
          </p:nvPr>
        </p:nvSpPr>
        <p:spPr>
          <a:xfrm>
            <a:off x="4125199" y="6480175"/>
            <a:ext cx="7619999" cy="365125"/>
          </a:xfrm>
        </p:spPr>
        <p:txBody>
          <a:bodyPr/>
          <a:lstStyle/>
          <a:p>
            <a:r>
              <a:rPr lang="fr-FR"/>
              <a:t>Conférence AG FNISASIC 11 mai Paris</a:t>
            </a:r>
            <a:endParaRPr lang="en-US" dirty="0"/>
          </a:p>
        </p:txBody>
      </p:sp>
      <p:sp>
        <p:nvSpPr>
          <p:cNvPr id="12" name="Espace réservé du numéro de diapositive 11"/>
          <p:cNvSpPr>
            <a:spLocks noGrp="1"/>
          </p:cNvSpPr>
          <p:nvPr>
            <p:ph type="sldNum" sz="quarter" idx="12"/>
          </p:nvPr>
        </p:nvSpPr>
        <p:spPr/>
        <p:txBody>
          <a:bodyPr/>
          <a:lstStyle/>
          <a:p>
            <a:fld id="{D57F1E4F-1CFF-5643-939E-217C01CDF565}" type="slidenum">
              <a:rPr lang="en-US" smtClean="0"/>
              <a:pPr/>
              <a:t>35</a:t>
            </a:fld>
            <a:endParaRPr lang="en-US" dirty="0"/>
          </a:p>
        </p:txBody>
      </p:sp>
    </p:spTree>
    <p:extLst>
      <p:ext uri="{BB962C8B-B14F-4D97-AF65-F5344CB8AC3E}">
        <p14:creationId xmlns:p14="http://schemas.microsoft.com/office/powerpoint/2010/main" val="1211498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2617788" y="6421438"/>
            <a:ext cx="8726487" cy="365125"/>
          </a:xfrm>
        </p:spPr>
        <p:txBody>
          <a:bodyPr/>
          <a:lstStyle/>
          <a:p>
            <a:pPr algn="r">
              <a:defRPr/>
            </a:pPr>
            <a:r>
              <a:rPr lang="fr-FR"/>
              <a:t>Conférence AG FNISASIC 11 mai Paris</a:t>
            </a:r>
            <a:endParaRPr lang="en-US" dirty="0"/>
          </a:p>
        </p:txBody>
      </p:sp>
      <p:sp>
        <p:nvSpPr>
          <p:cNvPr id="63491" name="Espace réservé du numéro de diapositive 2"/>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77E93328-9FB9-4D42-BEB2-C64FC58779E9}" type="slidenum">
              <a:rPr lang="en-US" altLang="fr-FR" smtClean="0">
                <a:solidFill>
                  <a:srgbClr val="FEFFFF"/>
                </a:solidFill>
              </a:rPr>
              <a:pPr fontAlgn="base">
                <a:spcBef>
                  <a:spcPct val="0"/>
                </a:spcBef>
                <a:spcAft>
                  <a:spcPct val="0"/>
                </a:spcAft>
                <a:buClrTx/>
                <a:buFontTx/>
                <a:buNone/>
              </a:pPr>
              <a:t>36</a:t>
            </a:fld>
            <a:endParaRPr lang="en-US" altLang="fr-FR">
              <a:solidFill>
                <a:srgbClr val="FEFFFF"/>
              </a:solidFill>
            </a:endParaRPr>
          </a:p>
        </p:txBody>
      </p:sp>
      <p:pic>
        <p:nvPicPr>
          <p:cNvPr id="6349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82725" y="103188"/>
            <a:ext cx="10445750" cy="631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7448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2189408" y="228600"/>
            <a:ext cx="7911856" cy="609600"/>
          </a:xfrm>
          <a:solidFill>
            <a:schemeClr val="bg2"/>
          </a:solidFill>
        </p:spPr>
        <p:txBody>
          <a:bodyPr>
            <a:normAutofit fontScale="90000"/>
          </a:bodyPr>
          <a:lstStyle/>
          <a:p>
            <a:pPr algn="ctr" eaLnBrk="1" hangingPunct="1"/>
            <a:r>
              <a:rPr lang="en-US" altLang="fr-FR" dirty="0">
                <a:solidFill>
                  <a:schemeClr val="tx1"/>
                </a:solidFill>
              </a:rPr>
              <a:t>Le </a:t>
            </a:r>
            <a:r>
              <a:rPr lang="en-US" altLang="fr-FR" dirty="0" err="1">
                <a:solidFill>
                  <a:schemeClr val="tx1"/>
                </a:solidFill>
              </a:rPr>
              <a:t>bien-être</a:t>
            </a:r>
            <a:r>
              <a:rPr lang="en-US" altLang="fr-FR" dirty="0">
                <a:solidFill>
                  <a:schemeClr val="tx1"/>
                </a:solidFill>
              </a:rPr>
              <a:t> et la santé </a:t>
            </a:r>
            <a:r>
              <a:rPr lang="en-US" altLang="fr-FR" dirty="0" err="1">
                <a:solidFill>
                  <a:schemeClr val="tx1"/>
                </a:solidFill>
              </a:rPr>
              <a:t>connectée</a:t>
            </a:r>
            <a:r>
              <a:rPr lang="en-US" altLang="fr-FR" dirty="0">
                <a:solidFill>
                  <a:schemeClr val="tx1"/>
                </a:solidFill>
              </a:rPr>
              <a:t> </a:t>
            </a:r>
          </a:p>
        </p:txBody>
      </p:sp>
      <p:grpSp>
        <p:nvGrpSpPr>
          <p:cNvPr id="46083" name="Group 12"/>
          <p:cNvGrpSpPr>
            <a:grpSpLocks/>
          </p:cNvGrpSpPr>
          <p:nvPr/>
        </p:nvGrpSpPr>
        <p:grpSpPr bwMode="auto">
          <a:xfrm>
            <a:off x="8848726" y="4338639"/>
            <a:ext cx="841375" cy="1881187"/>
            <a:chOff x="3750" y="3096"/>
            <a:chExt cx="408" cy="912"/>
          </a:xfrm>
        </p:grpSpPr>
        <p:sp>
          <p:nvSpPr>
            <p:cNvPr id="46291" name="Rectangle 6"/>
            <p:cNvSpPr>
              <a:spLocks noChangeArrowheads="1"/>
            </p:cNvSpPr>
            <p:nvPr/>
          </p:nvSpPr>
          <p:spPr bwMode="auto">
            <a:xfrm>
              <a:off x="3750" y="3096"/>
              <a:ext cx="408" cy="912"/>
            </a:xfrm>
            <a:prstGeom prst="rect">
              <a:avLst/>
            </a:prstGeom>
            <a:solidFill>
              <a:schemeClr val="accent2"/>
            </a:soli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92" name="Rectangle 7"/>
            <p:cNvSpPr>
              <a:spLocks noChangeArrowheads="1"/>
            </p:cNvSpPr>
            <p:nvPr/>
          </p:nvSpPr>
          <p:spPr bwMode="auto">
            <a:xfrm>
              <a:off x="3786" y="3132"/>
              <a:ext cx="150" cy="312"/>
            </a:xfrm>
            <a:prstGeom prst="rect">
              <a:avLst/>
            </a:prstGeom>
            <a:solidFill>
              <a:schemeClr val="bg2"/>
            </a:soli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93" name="Rectangle 8"/>
            <p:cNvSpPr>
              <a:spLocks noChangeArrowheads="1"/>
            </p:cNvSpPr>
            <p:nvPr/>
          </p:nvSpPr>
          <p:spPr bwMode="auto">
            <a:xfrm>
              <a:off x="3972" y="3132"/>
              <a:ext cx="150" cy="312"/>
            </a:xfrm>
            <a:prstGeom prst="rect">
              <a:avLst/>
            </a:prstGeom>
            <a:solidFill>
              <a:schemeClr val="bg2"/>
            </a:soli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94" name="Rectangle 9"/>
            <p:cNvSpPr>
              <a:spLocks noChangeArrowheads="1"/>
            </p:cNvSpPr>
            <p:nvPr/>
          </p:nvSpPr>
          <p:spPr bwMode="auto">
            <a:xfrm>
              <a:off x="3786" y="3564"/>
              <a:ext cx="150" cy="408"/>
            </a:xfrm>
            <a:prstGeom prst="rect">
              <a:avLst/>
            </a:prstGeom>
            <a:solidFill>
              <a:schemeClr val="bg2"/>
            </a:soli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95" name="Rectangle 10"/>
            <p:cNvSpPr>
              <a:spLocks noChangeArrowheads="1"/>
            </p:cNvSpPr>
            <p:nvPr/>
          </p:nvSpPr>
          <p:spPr bwMode="auto">
            <a:xfrm>
              <a:off x="3972" y="3564"/>
              <a:ext cx="150" cy="408"/>
            </a:xfrm>
            <a:prstGeom prst="rect">
              <a:avLst/>
            </a:prstGeom>
            <a:solidFill>
              <a:schemeClr val="bg2"/>
            </a:soli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96" name="Oval 11"/>
            <p:cNvSpPr>
              <a:spLocks noChangeArrowheads="1"/>
            </p:cNvSpPr>
            <p:nvPr/>
          </p:nvSpPr>
          <p:spPr bwMode="auto">
            <a:xfrm>
              <a:off x="4062" y="3474"/>
              <a:ext cx="60" cy="60"/>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sp>
        <p:nvSpPr>
          <p:cNvPr id="46084" name="Line 13"/>
          <p:cNvSpPr>
            <a:spLocks noChangeShapeType="1"/>
          </p:cNvSpPr>
          <p:nvPr/>
        </p:nvSpPr>
        <p:spPr bwMode="auto">
          <a:xfrm>
            <a:off x="2398713" y="3843338"/>
            <a:ext cx="7378700" cy="0"/>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6085" name="Line 14"/>
          <p:cNvSpPr>
            <a:spLocks noChangeShapeType="1"/>
          </p:cNvSpPr>
          <p:nvPr/>
        </p:nvSpPr>
        <p:spPr bwMode="auto">
          <a:xfrm flipV="1">
            <a:off x="5734050" y="4148138"/>
            <a:ext cx="0" cy="20875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sp>
        <p:nvSpPr>
          <p:cNvPr id="46086" name="Line 17"/>
          <p:cNvSpPr>
            <a:spLocks noChangeShapeType="1"/>
          </p:cNvSpPr>
          <p:nvPr/>
        </p:nvSpPr>
        <p:spPr bwMode="auto">
          <a:xfrm flipV="1">
            <a:off x="5092700" y="1738313"/>
            <a:ext cx="0" cy="2087562"/>
          </a:xfrm>
          <a:prstGeom prst="line">
            <a:avLst/>
          </a:prstGeom>
          <a:noFill/>
          <a:ln w="762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fr-FR"/>
          </a:p>
        </p:txBody>
      </p:sp>
      <p:grpSp>
        <p:nvGrpSpPr>
          <p:cNvPr id="46087" name="Group 30"/>
          <p:cNvGrpSpPr>
            <a:grpSpLocks/>
          </p:cNvGrpSpPr>
          <p:nvPr/>
        </p:nvGrpSpPr>
        <p:grpSpPr bwMode="auto">
          <a:xfrm>
            <a:off x="4348164" y="2400301"/>
            <a:ext cx="600075" cy="1285875"/>
            <a:chOff x="936" y="1734"/>
            <a:chExt cx="378" cy="810"/>
          </a:xfrm>
        </p:grpSpPr>
        <p:sp>
          <p:nvSpPr>
            <p:cNvPr id="46287" name="AutoShape 25"/>
            <p:cNvSpPr>
              <a:spLocks noChangeArrowheads="1"/>
            </p:cNvSpPr>
            <p:nvPr/>
          </p:nvSpPr>
          <p:spPr bwMode="auto">
            <a:xfrm>
              <a:off x="936" y="2448"/>
              <a:ext cx="378" cy="96"/>
            </a:xfrm>
            <a:prstGeom prst="roundRect">
              <a:avLst>
                <a:gd name="adj" fmla="val 16667"/>
              </a:avLst>
            </a:prstGeom>
            <a:solidFill>
              <a:schemeClr val="accent2"/>
            </a:solid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88" name="Rectangle 26"/>
            <p:cNvSpPr>
              <a:spLocks noChangeArrowheads="1"/>
            </p:cNvSpPr>
            <p:nvPr/>
          </p:nvSpPr>
          <p:spPr bwMode="auto">
            <a:xfrm>
              <a:off x="1097" y="1824"/>
              <a:ext cx="56" cy="660"/>
            </a:xfrm>
            <a:prstGeom prst="rect">
              <a:avLst/>
            </a:prstGeom>
            <a:solidFill>
              <a:schemeClr val="accent2"/>
            </a:soli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89" name="AutoShape 27"/>
            <p:cNvSpPr>
              <a:spLocks noChangeArrowheads="1"/>
            </p:cNvSpPr>
            <p:nvPr/>
          </p:nvSpPr>
          <p:spPr bwMode="auto">
            <a:xfrm>
              <a:off x="990" y="1788"/>
              <a:ext cx="270" cy="72"/>
            </a:xfrm>
            <a:prstGeom prst="roundRect">
              <a:avLst>
                <a:gd name="adj" fmla="val 16667"/>
              </a:avLst>
            </a:prstGeom>
            <a:solidFill>
              <a:schemeClr val="accent2"/>
            </a:solid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90" name="Rectangle 29"/>
            <p:cNvSpPr>
              <a:spLocks noChangeArrowheads="1"/>
            </p:cNvSpPr>
            <p:nvPr/>
          </p:nvSpPr>
          <p:spPr bwMode="auto">
            <a:xfrm>
              <a:off x="1008" y="1734"/>
              <a:ext cx="234" cy="74"/>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grpSp>
        <p:nvGrpSpPr>
          <p:cNvPr id="46088" name="Group 56"/>
          <p:cNvGrpSpPr>
            <a:grpSpLocks/>
          </p:cNvGrpSpPr>
          <p:nvPr/>
        </p:nvGrpSpPr>
        <p:grpSpPr bwMode="auto">
          <a:xfrm>
            <a:off x="7239001" y="2524125"/>
            <a:ext cx="2390775" cy="1162050"/>
            <a:chOff x="3306" y="1782"/>
            <a:chExt cx="1506" cy="732"/>
          </a:xfrm>
        </p:grpSpPr>
        <p:sp>
          <p:nvSpPr>
            <p:cNvPr id="46284" name="AutoShape 53"/>
            <p:cNvSpPr>
              <a:spLocks noChangeArrowheads="1"/>
            </p:cNvSpPr>
            <p:nvPr/>
          </p:nvSpPr>
          <p:spPr bwMode="auto">
            <a:xfrm>
              <a:off x="3306" y="2202"/>
              <a:ext cx="1470" cy="228"/>
            </a:xfrm>
            <a:prstGeom prst="roundRect">
              <a:avLst>
                <a:gd name="adj" fmla="val 16667"/>
              </a:avLst>
            </a:prstGeom>
            <a:solidFill>
              <a:schemeClr val="accent2"/>
            </a:solid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85" name="AutoShape 54"/>
            <p:cNvSpPr>
              <a:spLocks noChangeArrowheads="1"/>
            </p:cNvSpPr>
            <p:nvPr/>
          </p:nvSpPr>
          <p:spPr bwMode="auto">
            <a:xfrm>
              <a:off x="3360" y="2400"/>
              <a:ext cx="78" cy="114"/>
            </a:xfrm>
            <a:prstGeom prst="roundRect">
              <a:avLst>
                <a:gd name="adj" fmla="val 16667"/>
              </a:avLst>
            </a:prstGeom>
            <a:solidFill>
              <a:schemeClr val="accent2"/>
            </a:solid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86" name="AutoShape 55"/>
            <p:cNvSpPr>
              <a:spLocks noChangeArrowheads="1"/>
            </p:cNvSpPr>
            <p:nvPr/>
          </p:nvSpPr>
          <p:spPr bwMode="auto">
            <a:xfrm>
              <a:off x="4728" y="1782"/>
              <a:ext cx="84" cy="732"/>
            </a:xfrm>
            <a:prstGeom prst="roundRect">
              <a:avLst>
                <a:gd name="adj" fmla="val 16667"/>
              </a:avLst>
            </a:prstGeom>
            <a:solidFill>
              <a:schemeClr val="accent2"/>
            </a:solid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grpSp>
        <p:nvGrpSpPr>
          <p:cNvPr id="46089" name="Group 22"/>
          <p:cNvGrpSpPr>
            <a:grpSpLocks/>
          </p:cNvGrpSpPr>
          <p:nvPr/>
        </p:nvGrpSpPr>
        <p:grpSpPr bwMode="auto">
          <a:xfrm>
            <a:off x="2543176" y="4495801"/>
            <a:ext cx="904875" cy="1628775"/>
            <a:chOff x="642" y="2832"/>
            <a:chExt cx="570" cy="1026"/>
          </a:xfrm>
        </p:grpSpPr>
        <p:sp>
          <p:nvSpPr>
            <p:cNvPr id="46277" name="Rectangle 57"/>
            <p:cNvSpPr>
              <a:spLocks noChangeArrowheads="1"/>
            </p:cNvSpPr>
            <p:nvPr/>
          </p:nvSpPr>
          <p:spPr bwMode="auto">
            <a:xfrm>
              <a:off x="642" y="2832"/>
              <a:ext cx="570" cy="1002"/>
            </a:xfrm>
            <a:prstGeom prst="rect">
              <a:avLst/>
            </a:prstGeom>
            <a:solidFill>
              <a:schemeClr val="accent2"/>
            </a:soli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nvGrpSpPr>
            <p:cNvPr id="46278" name="Group 61"/>
            <p:cNvGrpSpPr>
              <a:grpSpLocks/>
            </p:cNvGrpSpPr>
            <p:nvPr/>
          </p:nvGrpSpPr>
          <p:grpSpPr bwMode="auto">
            <a:xfrm>
              <a:off x="779" y="3108"/>
              <a:ext cx="128" cy="300"/>
              <a:chOff x="2130" y="3300"/>
              <a:chExt cx="128" cy="300"/>
            </a:xfrm>
          </p:grpSpPr>
          <p:sp>
            <p:nvSpPr>
              <p:cNvPr id="46281" name="Rectangle 58"/>
              <p:cNvSpPr>
                <a:spLocks noChangeArrowheads="1"/>
              </p:cNvSpPr>
              <p:nvPr/>
            </p:nvSpPr>
            <p:spPr bwMode="auto">
              <a:xfrm>
                <a:off x="2136" y="3300"/>
                <a:ext cx="56" cy="300"/>
              </a:xfrm>
              <a:prstGeom prst="rect">
                <a:avLst/>
              </a:prstGeom>
              <a:solidFill>
                <a:schemeClr val="bg2"/>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82" name="Rectangle 59"/>
              <p:cNvSpPr>
                <a:spLocks noChangeArrowheads="1"/>
              </p:cNvSpPr>
              <p:nvPr/>
            </p:nvSpPr>
            <p:spPr bwMode="auto">
              <a:xfrm>
                <a:off x="2202" y="3300"/>
                <a:ext cx="56" cy="300"/>
              </a:xfrm>
              <a:prstGeom prst="rect">
                <a:avLst/>
              </a:prstGeom>
              <a:solidFill>
                <a:schemeClr val="bg2"/>
              </a:soli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83" name="Rectangle 60"/>
              <p:cNvSpPr>
                <a:spLocks noChangeArrowheads="1"/>
              </p:cNvSpPr>
              <p:nvPr/>
            </p:nvSpPr>
            <p:spPr bwMode="auto">
              <a:xfrm>
                <a:off x="2130" y="3300"/>
                <a:ext cx="56" cy="300"/>
              </a:xfrm>
              <a:prstGeom prst="rect">
                <a:avLst/>
              </a:prstGeom>
              <a:solidFill>
                <a:schemeClr val="bg2"/>
              </a:soli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sp>
          <p:nvSpPr>
            <p:cNvPr id="46279" name="AutoShape 65"/>
            <p:cNvSpPr>
              <a:spLocks noChangeArrowheads="1"/>
            </p:cNvSpPr>
            <p:nvPr/>
          </p:nvSpPr>
          <p:spPr bwMode="auto">
            <a:xfrm>
              <a:off x="654" y="3802"/>
              <a:ext cx="56" cy="56"/>
            </a:xfrm>
            <a:prstGeom prst="roundRect">
              <a:avLst>
                <a:gd name="adj" fmla="val 16667"/>
              </a:avLst>
            </a:prstGeom>
            <a:solidFill>
              <a:schemeClr val="accent2"/>
            </a:solid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80" name="AutoShape 66"/>
            <p:cNvSpPr>
              <a:spLocks noChangeArrowheads="1"/>
            </p:cNvSpPr>
            <p:nvPr/>
          </p:nvSpPr>
          <p:spPr bwMode="auto">
            <a:xfrm>
              <a:off x="1140" y="3802"/>
              <a:ext cx="56" cy="56"/>
            </a:xfrm>
            <a:prstGeom prst="roundRect">
              <a:avLst>
                <a:gd name="adj" fmla="val 16667"/>
              </a:avLst>
            </a:prstGeom>
            <a:solidFill>
              <a:schemeClr val="accent2"/>
            </a:solid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grpSp>
        <p:nvGrpSpPr>
          <p:cNvPr id="46090" name="Group 73"/>
          <p:cNvGrpSpPr>
            <a:grpSpLocks/>
          </p:cNvGrpSpPr>
          <p:nvPr/>
        </p:nvGrpSpPr>
        <p:grpSpPr bwMode="auto">
          <a:xfrm>
            <a:off x="3609975" y="5362575"/>
            <a:ext cx="1962150" cy="762000"/>
            <a:chOff x="984" y="3564"/>
            <a:chExt cx="798" cy="480"/>
          </a:xfrm>
        </p:grpSpPr>
        <p:sp>
          <p:nvSpPr>
            <p:cNvPr id="46274" name="AutoShape 68"/>
            <p:cNvSpPr>
              <a:spLocks noChangeArrowheads="1"/>
            </p:cNvSpPr>
            <p:nvPr/>
          </p:nvSpPr>
          <p:spPr bwMode="auto">
            <a:xfrm>
              <a:off x="984" y="3564"/>
              <a:ext cx="798" cy="56"/>
            </a:xfrm>
            <a:prstGeom prst="roundRect">
              <a:avLst>
                <a:gd name="adj" fmla="val 16667"/>
              </a:avLst>
            </a:prstGeom>
            <a:solidFill>
              <a:schemeClr val="tx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75" name="AutoShape 69"/>
            <p:cNvSpPr>
              <a:spLocks noChangeArrowheads="1"/>
            </p:cNvSpPr>
            <p:nvPr/>
          </p:nvSpPr>
          <p:spPr bwMode="auto">
            <a:xfrm>
              <a:off x="1044" y="3606"/>
              <a:ext cx="56" cy="438"/>
            </a:xfrm>
            <a:prstGeom prst="roundRect">
              <a:avLst>
                <a:gd name="adj" fmla="val 16667"/>
              </a:avLst>
            </a:prstGeom>
            <a:solidFill>
              <a:schemeClr val="tx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76" name="AutoShape 70"/>
            <p:cNvSpPr>
              <a:spLocks noChangeArrowheads="1"/>
            </p:cNvSpPr>
            <p:nvPr/>
          </p:nvSpPr>
          <p:spPr bwMode="auto">
            <a:xfrm>
              <a:off x="1668" y="3606"/>
              <a:ext cx="56" cy="438"/>
            </a:xfrm>
            <a:prstGeom prst="roundRect">
              <a:avLst>
                <a:gd name="adj" fmla="val 16667"/>
              </a:avLst>
            </a:prstGeom>
            <a:solidFill>
              <a:schemeClr val="tx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sp>
        <p:nvSpPr>
          <p:cNvPr id="46091" name="Text Box 74"/>
          <p:cNvSpPr txBox="1">
            <a:spLocks noChangeArrowheads="1"/>
          </p:cNvSpPr>
          <p:nvPr/>
        </p:nvSpPr>
        <p:spPr bwMode="auto">
          <a:xfrm>
            <a:off x="8633640" y="3829317"/>
            <a:ext cx="1276311"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fr-FR" sz="1600" b="1">
                <a:latin typeface="Verdana" panose="020B0604030504040204" pitchFamily="34" charset="0"/>
              </a:rPr>
              <a:t>Entrée </a:t>
            </a:r>
          </a:p>
          <a:p>
            <a:pPr algn="ctr" eaLnBrk="1" hangingPunct="1">
              <a:lnSpc>
                <a:spcPct val="85000"/>
              </a:lnSpc>
            </a:pPr>
            <a:r>
              <a:rPr lang="en-US" altLang="fr-FR" sz="1600" b="1">
                <a:latin typeface="Verdana" panose="020B0604030504040204" pitchFamily="34" charset="0"/>
              </a:rPr>
              <a:t>sécurisée</a:t>
            </a:r>
          </a:p>
        </p:txBody>
      </p:sp>
      <p:sp>
        <p:nvSpPr>
          <p:cNvPr id="46092" name="Text Box 75"/>
          <p:cNvSpPr txBox="1">
            <a:spLocks noChangeArrowheads="1"/>
          </p:cNvSpPr>
          <p:nvPr/>
        </p:nvSpPr>
        <p:spPr bwMode="auto">
          <a:xfrm>
            <a:off x="2352595" y="3962667"/>
            <a:ext cx="1297151"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fr-FR" sz="1600" b="1">
                <a:latin typeface="Verdana" panose="020B0604030504040204" pitchFamily="34" charset="0"/>
              </a:rPr>
              <a:t>Frigidaire</a:t>
            </a:r>
          </a:p>
          <a:p>
            <a:pPr algn="ctr" eaLnBrk="1" hangingPunct="1">
              <a:lnSpc>
                <a:spcPct val="85000"/>
              </a:lnSpc>
            </a:pPr>
            <a:r>
              <a:rPr lang="en-US" altLang="fr-FR" sz="1600" b="1">
                <a:latin typeface="Verdana" panose="020B0604030504040204" pitchFamily="34" charset="0"/>
              </a:rPr>
              <a:t>ntelligent</a:t>
            </a:r>
          </a:p>
        </p:txBody>
      </p:sp>
      <p:sp>
        <p:nvSpPr>
          <p:cNvPr id="46093" name="Text Box 88"/>
          <p:cNvSpPr txBox="1">
            <a:spLocks noChangeArrowheads="1"/>
          </p:cNvSpPr>
          <p:nvPr/>
        </p:nvSpPr>
        <p:spPr bwMode="auto">
          <a:xfrm>
            <a:off x="3406385" y="4454792"/>
            <a:ext cx="1361271" cy="510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fr-FR" sz="1600" b="1">
                <a:latin typeface="Verdana" panose="020B0604030504040204" pitchFamily="34" charset="0"/>
              </a:rPr>
              <a:t>Pillulier </a:t>
            </a:r>
          </a:p>
          <a:p>
            <a:pPr algn="ctr" eaLnBrk="1" hangingPunct="1">
              <a:lnSpc>
                <a:spcPct val="85000"/>
              </a:lnSpc>
            </a:pPr>
            <a:r>
              <a:rPr lang="en-US" altLang="fr-FR" sz="1600" b="1">
                <a:latin typeface="Verdana" panose="020B0604030504040204" pitchFamily="34" charset="0"/>
              </a:rPr>
              <a:t>intelligent</a:t>
            </a:r>
          </a:p>
        </p:txBody>
      </p:sp>
      <p:sp>
        <p:nvSpPr>
          <p:cNvPr id="46094" name="AutoShape 95"/>
          <p:cNvSpPr>
            <a:spLocks noChangeArrowheads="1"/>
          </p:cNvSpPr>
          <p:nvPr/>
        </p:nvSpPr>
        <p:spPr bwMode="auto">
          <a:xfrm>
            <a:off x="5868989" y="2305050"/>
            <a:ext cx="257175" cy="133350"/>
          </a:xfrm>
          <a:prstGeom prst="roundRect">
            <a:avLst>
              <a:gd name="adj" fmla="val 35417"/>
            </a:avLst>
          </a:prstGeom>
          <a:solidFill>
            <a:schemeClr val="hlink"/>
          </a:solidFill>
          <a:ln w="28575">
            <a:solidFill>
              <a:schemeClr val="hlink"/>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095" name="AutoShape 96"/>
          <p:cNvSpPr>
            <a:spLocks noChangeArrowheads="1"/>
          </p:cNvSpPr>
          <p:nvPr/>
        </p:nvSpPr>
        <p:spPr bwMode="auto">
          <a:xfrm>
            <a:off x="5915025" y="2333626"/>
            <a:ext cx="165100" cy="87313"/>
          </a:xfrm>
          <a:prstGeom prst="roundRect">
            <a:avLst>
              <a:gd name="adj" fmla="val 35713"/>
            </a:avLst>
          </a:prstGeom>
          <a:solidFill>
            <a:schemeClr val="bg2"/>
          </a:solidFill>
          <a:ln w="28575">
            <a:solidFill>
              <a:schemeClr val="hlink"/>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096" name="AutoShape 90"/>
          <p:cNvSpPr>
            <a:spLocks noChangeArrowheads="1"/>
          </p:cNvSpPr>
          <p:nvPr/>
        </p:nvSpPr>
        <p:spPr bwMode="auto">
          <a:xfrm>
            <a:off x="5707064" y="2386013"/>
            <a:ext cx="581025" cy="398462"/>
          </a:xfrm>
          <a:prstGeom prst="roundRect">
            <a:avLst>
              <a:gd name="adj" fmla="val 16667"/>
            </a:avLst>
          </a:prstGeom>
          <a:solidFill>
            <a:schemeClr val="hlink"/>
          </a:solidFill>
          <a:ln w="28575">
            <a:solidFill>
              <a:schemeClr val="hlink"/>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097" name="AutoShape 91"/>
          <p:cNvSpPr>
            <a:spLocks noChangeArrowheads="1"/>
          </p:cNvSpPr>
          <p:nvPr/>
        </p:nvSpPr>
        <p:spPr bwMode="auto">
          <a:xfrm>
            <a:off x="5726114" y="2406651"/>
            <a:ext cx="542925" cy="315913"/>
          </a:xfrm>
          <a:prstGeom prst="roundRect">
            <a:avLst>
              <a:gd name="adj" fmla="val 16667"/>
            </a:avLst>
          </a:prstGeom>
          <a:solidFill>
            <a:schemeClr val="bg2"/>
          </a:solidFill>
          <a:ln w="28575">
            <a:solidFill>
              <a:schemeClr val="hlink"/>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098" name="AutoShape 92"/>
          <p:cNvSpPr>
            <a:spLocks noChangeArrowheads="1"/>
          </p:cNvSpPr>
          <p:nvPr/>
        </p:nvSpPr>
        <p:spPr bwMode="auto">
          <a:xfrm>
            <a:off x="5645150" y="2735264"/>
            <a:ext cx="704850" cy="117475"/>
          </a:xfrm>
          <a:prstGeom prst="roundRect">
            <a:avLst>
              <a:gd name="adj" fmla="val 16667"/>
            </a:avLst>
          </a:prstGeom>
          <a:solidFill>
            <a:schemeClr val="hlink"/>
          </a:solidFill>
          <a:ln w="28575">
            <a:solidFill>
              <a:schemeClr val="hlink"/>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099" name="Text Box 98"/>
          <p:cNvSpPr txBox="1">
            <a:spLocks noChangeArrowheads="1"/>
          </p:cNvSpPr>
          <p:nvPr/>
        </p:nvSpPr>
        <p:spPr bwMode="auto">
          <a:xfrm>
            <a:off x="6248401" y="2032529"/>
            <a:ext cx="1160463" cy="72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5000"/>
              </a:lnSpc>
            </a:pPr>
            <a:r>
              <a:rPr lang="en-US" altLang="fr-FR" sz="1600" b="1">
                <a:latin typeface="Verdana" panose="020B0604030504040204" pitchFamily="34" charset="0"/>
              </a:rPr>
              <a:t>Outil de suivi à distance</a:t>
            </a:r>
          </a:p>
        </p:txBody>
      </p:sp>
      <p:grpSp>
        <p:nvGrpSpPr>
          <p:cNvPr id="46100" name="Group 107"/>
          <p:cNvGrpSpPr>
            <a:grpSpLocks/>
          </p:cNvGrpSpPr>
          <p:nvPr/>
        </p:nvGrpSpPr>
        <p:grpSpPr bwMode="auto">
          <a:xfrm rot="-234923">
            <a:off x="8169275" y="2568575"/>
            <a:ext cx="812800" cy="425450"/>
            <a:chOff x="3408" y="1458"/>
            <a:chExt cx="800" cy="421"/>
          </a:xfrm>
        </p:grpSpPr>
        <p:sp>
          <p:nvSpPr>
            <p:cNvPr id="46271" name="Rectangle 103"/>
            <p:cNvSpPr>
              <a:spLocks noChangeArrowheads="1"/>
            </p:cNvSpPr>
            <p:nvPr/>
          </p:nvSpPr>
          <p:spPr bwMode="auto">
            <a:xfrm rot="1168595">
              <a:off x="3944" y="1653"/>
              <a:ext cx="264" cy="226"/>
            </a:xfrm>
            <a:prstGeom prst="rect">
              <a:avLst/>
            </a:prstGeom>
            <a:solidFill>
              <a:schemeClr val="accent2"/>
            </a:solidFill>
            <a:ln w="28575">
              <a:solidFill>
                <a:schemeClr val="accent2"/>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72" name="Freeform 105"/>
            <p:cNvSpPr>
              <a:spLocks/>
            </p:cNvSpPr>
            <p:nvPr/>
          </p:nvSpPr>
          <p:spPr bwMode="auto">
            <a:xfrm>
              <a:off x="3498" y="1566"/>
              <a:ext cx="480" cy="174"/>
            </a:xfrm>
            <a:custGeom>
              <a:avLst/>
              <a:gdLst>
                <a:gd name="T0" fmla="*/ 480 w 480"/>
                <a:gd name="T1" fmla="*/ 174 h 174"/>
                <a:gd name="T2" fmla="*/ 336 w 480"/>
                <a:gd name="T3" fmla="*/ 72 h 174"/>
                <a:gd name="T4" fmla="*/ 108 w 480"/>
                <a:gd name="T5" fmla="*/ 90 h 174"/>
                <a:gd name="T6" fmla="*/ 0 w 480"/>
                <a:gd name="T7" fmla="*/ 0 h 174"/>
                <a:gd name="T8" fmla="*/ 0 60000 65536"/>
                <a:gd name="T9" fmla="*/ 0 60000 65536"/>
                <a:gd name="T10" fmla="*/ 0 60000 65536"/>
                <a:gd name="T11" fmla="*/ 0 60000 65536"/>
                <a:gd name="T12" fmla="*/ 0 w 480"/>
                <a:gd name="T13" fmla="*/ 0 h 174"/>
                <a:gd name="T14" fmla="*/ 480 w 480"/>
                <a:gd name="T15" fmla="*/ 174 h 174"/>
              </a:gdLst>
              <a:ahLst/>
              <a:cxnLst>
                <a:cxn ang="T8">
                  <a:pos x="T0" y="T1"/>
                </a:cxn>
                <a:cxn ang="T9">
                  <a:pos x="T2" y="T3"/>
                </a:cxn>
                <a:cxn ang="T10">
                  <a:pos x="T4" y="T5"/>
                </a:cxn>
                <a:cxn ang="T11">
                  <a:pos x="T6" y="T7"/>
                </a:cxn>
              </a:cxnLst>
              <a:rect l="T12" t="T13" r="T14" b="T15"/>
              <a:pathLst>
                <a:path w="480" h="174">
                  <a:moveTo>
                    <a:pt x="480" y="174"/>
                  </a:moveTo>
                  <a:cubicBezTo>
                    <a:pt x="439" y="130"/>
                    <a:pt x="398" y="86"/>
                    <a:pt x="336" y="72"/>
                  </a:cubicBezTo>
                  <a:cubicBezTo>
                    <a:pt x="274" y="58"/>
                    <a:pt x="164" y="102"/>
                    <a:pt x="108" y="90"/>
                  </a:cubicBezTo>
                  <a:cubicBezTo>
                    <a:pt x="52" y="78"/>
                    <a:pt x="26" y="39"/>
                    <a:pt x="0" y="0"/>
                  </a:cubicBezTo>
                </a:path>
              </a:pathLst>
            </a:custGeom>
            <a:noFill/>
            <a:ln w="28575">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73" name="Oval 106"/>
            <p:cNvSpPr>
              <a:spLocks noChangeArrowheads="1"/>
            </p:cNvSpPr>
            <p:nvPr/>
          </p:nvSpPr>
          <p:spPr bwMode="auto">
            <a:xfrm rot="-2152626">
              <a:off x="3408" y="1458"/>
              <a:ext cx="120" cy="180"/>
            </a:xfrm>
            <a:prstGeom prst="ellipse">
              <a:avLst/>
            </a:prstGeom>
            <a:solidFill>
              <a:schemeClr val="accent2"/>
            </a:solidFill>
            <a:ln w="2857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sp>
        <p:nvSpPr>
          <p:cNvPr id="46101" name="Text Box 108"/>
          <p:cNvSpPr txBox="1">
            <a:spLocks noChangeArrowheads="1"/>
          </p:cNvSpPr>
          <p:nvPr/>
        </p:nvSpPr>
        <p:spPr bwMode="auto">
          <a:xfrm>
            <a:off x="7786838" y="2254255"/>
            <a:ext cx="1577676"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fr-FR" sz="1600" b="1">
                <a:latin typeface="Verdana" panose="020B0604030504040204" pitchFamily="34" charset="0"/>
              </a:rPr>
              <a:t>tensiomètre</a:t>
            </a:r>
          </a:p>
        </p:txBody>
      </p:sp>
      <p:sp>
        <p:nvSpPr>
          <p:cNvPr id="46102" name="Text Box 109"/>
          <p:cNvSpPr txBox="1">
            <a:spLocks noChangeArrowheads="1"/>
          </p:cNvSpPr>
          <p:nvPr/>
        </p:nvSpPr>
        <p:spPr bwMode="auto">
          <a:xfrm>
            <a:off x="4111020" y="2063755"/>
            <a:ext cx="1077539"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fr-FR" sz="1600" b="1">
                <a:latin typeface="Verdana" panose="020B0604030504040204" pitchFamily="34" charset="0"/>
              </a:rPr>
              <a:t>balance</a:t>
            </a:r>
          </a:p>
        </p:txBody>
      </p:sp>
      <p:sp>
        <p:nvSpPr>
          <p:cNvPr id="46103" name="AutoShape 5"/>
          <p:cNvSpPr>
            <a:spLocks noChangeArrowheads="1"/>
          </p:cNvSpPr>
          <p:nvPr/>
        </p:nvSpPr>
        <p:spPr bwMode="auto">
          <a:xfrm>
            <a:off x="2090739" y="942976"/>
            <a:ext cx="8010525" cy="5305425"/>
          </a:xfrm>
          <a:prstGeom prst="upArrow">
            <a:avLst>
              <a:gd name="adj1" fmla="val 92148"/>
              <a:gd name="adj2" fmla="val 20435"/>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nvGrpSpPr>
          <p:cNvPr id="46104" name="Group 50"/>
          <p:cNvGrpSpPr>
            <a:grpSpLocks/>
          </p:cNvGrpSpPr>
          <p:nvPr/>
        </p:nvGrpSpPr>
        <p:grpSpPr bwMode="auto">
          <a:xfrm>
            <a:off x="7762876" y="5114925"/>
            <a:ext cx="962025" cy="1009650"/>
            <a:chOff x="3930" y="3186"/>
            <a:chExt cx="606" cy="636"/>
          </a:xfrm>
        </p:grpSpPr>
        <p:sp>
          <p:nvSpPr>
            <p:cNvPr id="46264" name="AutoShape 53"/>
            <p:cNvSpPr>
              <a:spLocks noChangeArrowheads="1"/>
            </p:cNvSpPr>
            <p:nvPr/>
          </p:nvSpPr>
          <p:spPr bwMode="auto">
            <a:xfrm>
              <a:off x="3954" y="3558"/>
              <a:ext cx="556" cy="228"/>
            </a:xfrm>
            <a:prstGeom prst="roundRect">
              <a:avLst>
                <a:gd name="adj" fmla="val 16667"/>
              </a:avLst>
            </a:prstGeom>
            <a:solidFill>
              <a:schemeClr val="tx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65" name="AutoShape 54"/>
            <p:cNvSpPr>
              <a:spLocks noChangeArrowheads="1"/>
            </p:cNvSpPr>
            <p:nvPr/>
          </p:nvSpPr>
          <p:spPr bwMode="auto">
            <a:xfrm>
              <a:off x="3980" y="3756"/>
              <a:ext cx="60" cy="66"/>
            </a:xfrm>
            <a:prstGeom prst="roundRect">
              <a:avLst>
                <a:gd name="adj" fmla="val 16667"/>
              </a:avLst>
            </a:prstGeom>
            <a:solidFill>
              <a:schemeClr val="tx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66" name="AutoShape 54"/>
            <p:cNvSpPr>
              <a:spLocks noChangeArrowheads="1"/>
            </p:cNvSpPr>
            <p:nvPr/>
          </p:nvSpPr>
          <p:spPr bwMode="auto">
            <a:xfrm>
              <a:off x="4424" y="3756"/>
              <a:ext cx="60" cy="66"/>
            </a:xfrm>
            <a:prstGeom prst="roundRect">
              <a:avLst>
                <a:gd name="adj" fmla="val 16667"/>
              </a:avLst>
            </a:prstGeom>
            <a:solidFill>
              <a:schemeClr val="tx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67" name="AutoShape 54"/>
            <p:cNvSpPr>
              <a:spLocks noChangeArrowheads="1"/>
            </p:cNvSpPr>
            <p:nvPr/>
          </p:nvSpPr>
          <p:spPr bwMode="auto">
            <a:xfrm>
              <a:off x="3998" y="3186"/>
              <a:ext cx="468" cy="426"/>
            </a:xfrm>
            <a:prstGeom prst="roundRect">
              <a:avLst>
                <a:gd name="adj" fmla="val 16667"/>
              </a:avLst>
            </a:prstGeom>
            <a:solidFill>
              <a:schemeClr val="tx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68" name="Oval 55"/>
            <p:cNvSpPr>
              <a:spLocks noChangeArrowheads="1"/>
            </p:cNvSpPr>
            <p:nvPr/>
          </p:nvSpPr>
          <p:spPr bwMode="auto">
            <a:xfrm>
              <a:off x="4362" y="3480"/>
              <a:ext cx="174" cy="17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69" name="Oval 56"/>
            <p:cNvSpPr>
              <a:spLocks noChangeArrowheads="1"/>
            </p:cNvSpPr>
            <p:nvPr/>
          </p:nvSpPr>
          <p:spPr bwMode="auto">
            <a:xfrm>
              <a:off x="3930" y="3480"/>
              <a:ext cx="174" cy="174"/>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70" name="AutoShape 57"/>
            <p:cNvSpPr>
              <a:spLocks noChangeArrowheads="1"/>
            </p:cNvSpPr>
            <p:nvPr/>
          </p:nvSpPr>
          <p:spPr bwMode="auto">
            <a:xfrm>
              <a:off x="4094" y="3545"/>
              <a:ext cx="276" cy="27"/>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sp>
        <p:nvSpPr>
          <p:cNvPr id="46105" name="AutoShape 58"/>
          <p:cNvSpPr>
            <a:spLocks noChangeArrowheads="1"/>
          </p:cNvSpPr>
          <p:nvPr/>
        </p:nvSpPr>
        <p:spPr bwMode="auto">
          <a:xfrm>
            <a:off x="5851526" y="3897314"/>
            <a:ext cx="930275" cy="407987"/>
          </a:xfrm>
          <a:prstGeom prst="roundRect">
            <a:avLst>
              <a:gd name="adj" fmla="val 16667"/>
            </a:avLst>
          </a:prstGeom>
          <a:solidFill>
            <a:schemeClr val="accent1"/>
          </a:solidFill>
          <a:ln w="9525">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b="1" dirty="0">
                <a:solidFill>
                  <a:srgbClr val="FFFF00"/>
                </a:solidFill>
                <a:latin typeface="Verdana" panose="020B0604030504040204" pitchFamily="34" charset="0"/>
              </a:rPr>
              <a:t>salon</a:t>
            </a:r>
          </a:p>
        </p:txBody>
      </p:sp>
      <p:sp>
        <p:nvSpPr>
          <p:cNvPr id="46106" name="AutoShape 59"/>
          <p:cNvSpPr>
            <a:spLocks noChangeArrowheads="1"/>
          </p:cNvSpPr>
          <p:nvPr/>
        </p:nvSpPr>
        <p:spPr bwMode="auto">
          <a:xfrm>
            <a:off x="4419600" y="3897314"/>
            <a:ext cx="1187450" cy="407987"/>
          </a:xfrm>
          <a:prstGeom prst="roundRect">
            <a:avLst>
              <a:gd name="adj" fmla="val 16667"/>
            </a:avLst>
          </a:prstGeom>
          <a:solidFill>
            <a:schemeClr val="accent1"/>
          </a:solidFill>
          <a:ln w="9525">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fr-FR" b="1" dirty="0">
                <a:solidFill>
                  <a:srgbClr val="FFFF00"/>
                </a:solidFill>
                <a:latin typeface="Verdana" panose="020B0604030504040204" pitchFamily="34" charset="0"/>
              </a:rPr>
              <a:t>cuisine</a:t>
            </a:r>
          </a:p>
        </p:txBody>
      </p:sp>
      <p:sp>
        <p:nvSpPr>
          <p:cNvPr id="46107" name="AutoShape 60"/>
          <p:cNvSpPr>
            <a:spLocks noChangeArrowheads="1"/>
          </p:cNvSpPr>
          <p:nvPr/>
        </p:nvSpPr>
        <p:spPr bwMode="auto">
          <a:xfrm>
            <a:off x="5213350" y="1558925"/>
            <a:ext cx="1568450" cy="407988"/>
          </a:xfrm>
          <a:prstGeom prst="roundRect">
            <a:avLst>
              <a:gd name="adj" fmla="val 16667"/>
            </a:avLst>
          </a:prstGeom>
          <a:solidFill>
            <a:schemeClr val="accent1"/>
          </a:solidFill>
          <a:ln w="9525">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fr-FR" b="1" dirty="0" err="1">
                <a:solidFill>
                  <a:srgbClr val="FFFF00"/>
                </a:solidFill>
                <a:latin typeface="Verdana" panose="020B0604030504040204" pitchFamily="34" charset="0"/>
              </a:rPr>
              <a:t>chambre</a:t>
            </a:r>
            <a:endParaRPr lang="en-US" altLang="fr-FR" b="1" dirty="0">
              <a:solidFill>
                <a:srgbClr val="FFFF00"/>
              </a:solidFill>
              <a:latin typeface="Verdana" panose="020B0604030504040204" pitchFamily="34" charset="0"/>
            </a:endParaRPr>
          </a:p>
        </p:txBody>
      </p:sp>
      <p:sp>
        <p:nvSpPr>
          <p:cNvPr id="46108" name="AutoShape 61"/>
          <p:cNvSpPr>
            <a:spLocks noChangeArrowheads="1"/>
          </p:cNvSpPr>
          <p:nvPr/>
        </p:nvSpPr>
        <p:spPr bwMode="auto">
          <a:xfrm>
            <a:off x="2819400" y="1595439"/>
            <a:ext cx="2159000" cy="407987"/>
          </a:xfrm>
          <a:prstGeom prst="roundRect">
            <a:avLst>
              <a:gd name="adj" fmla="val 16667"/>
            </a:avLst>
          </a:prstGeom>
          <a:solidFill>
            <a:schemeClr val="accent1"/>
          </a:solidFill>
          <a:ln w="9525">
            <a:solidFill>
              <a:schemeClr val="tx1"/>
            </a:solidFill>
            <a:round/>
            <a:headEnd/>
            <a:tailEnd/>
          </a:ln>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r>
              <a:rPr lang="en-US" altLang="fr-FR" b="1" dirty="0">
                <a:solidFill>
                  <a:srgbClr val="FFFF00"/>
                </a:solidFill>
                <a:latin typeface="Verdana" panose="020B0604030504040204" pitchFamily="34" charset="0"/>
              </a:rPr>
              <a:t>Salle de </a:t>
            </a:r>
            <a:r>
              <a:rPr lang="en-US" altLang="fr-FR" b="1" dirty="0" err="1">
                <a:solidFill>
                  <a:srgbClr val="FFFF00"/>
                </a:solidFill>
                <a:latin typeface="Verdana" panose="020B0604030504040204" pitchFamily="34" charset="0"/>
              </a:rPr>
              <a:t>bains</a:t>
            </a:r>
            <a:endParaRPr lang="en-US" altLang="fr-FR" b="1" dirty="0">
              <a:solidFill>
                <a:srgbClr val="FFFF00"/>
              </a:solidFill>
              <a:latin typeface="Verdana" panose="020B0604030504040204" pitchFamily="34" charset="0"/>
            </a:endParaRPr>
          </a:p>
        </p:txBody>
      </p:sp>
      <p:grpSp>
        <p:nvGrpSpPr>
          <p:cNvPr id="46109" name="Group 62"/>
          <p:cNvGrpSpPr>
            <a:grpSpLocks/>
          </p:cNvGrpSpPr>
          <p:nvPr/>
        </p:nvGrpSpPr>
        <p:grpSpPr bwMode="auto">
          <a:xfrm>
            <a:off x="5210175" y="2914651"/>
            <a:ext cx="1143000" cy="771525"/>
            <a:chOff x="2322" y="1836"/>
            <a:chExt cx="720" cy="486"/>
          </a:xfrm>
        </p:grpSpPr>
        <p:sp>
          <p:nvSpPr>
            <p:cNvPr id="46261" name="AutoShape 68"/>
            <p:cNvSpPr>
              <a:spLocks noChangeArrowheads="1"/>
            </p:cNvSpPr>
            <p:nvPr/>
          </p:nvSpPr>
          <p:spPr bwMode="auto">
            <a:xfrm>
              <a:off x="2322" y="1836"/>
              <a:ext cx="720" cy="68"/>
            </a:xfrm>
            <a:prstGeom prst="roundRect">
              <a:avLst>
                <a:gd name="adj" fmla="val 16667"/>
              </a:avLst>
            </a:prstGeom>
            <a:solidFill>
              <a:schemeClr val="tx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62" name="AutoShape 69"/>
            <p:cNvSpPr>
              <a:spLocks noChangeArrowheads="1"/>
            </p:cNvSpPr>
            <p:nvPr/>
          </p:nvSpPr>
          <p:spPr bwMode="auto">
            <a:xfrm>
              <a:off x="2415" y="1884"/>
              <a:ext cx="87" cy="438"/>
            </a:xfrm>
            <a:prstGeom prst="roundRect">
              <a:avLst>
                <a:gd name="adj" fmla="val 16667"/>
              </a:avLst>
            </a:prstGeom>
            <a:solidFill>
              <a:schemeClr val="tx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63" name="AutoShape 70"/>
            <p:cNvSpPr>
              <a:spLocks noChangeArrowheads="1"/>
            </p:cNvSpPr>
            <p:nvPr/>
          </p:nvSpPr>
          <p:spPr bwMode="auto">
            <a:xfrm>
              <a:off x="2841" y="1884"/>
              <a:ext cx="87" cy="438"/>
            </a:xfrm>
            <a:prstGeom prst="roundRect">
              <a:avLst>
                <a:gd name="adj" fmla="val 16667"/>
              </a:avLst>
            </a:prstGeom>
            <a:solidFill>
              <a:schemeClr val="tx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grpSp>
        <p:nvGrpSpPr>
          <p:cNvPr id="46110" name="Group 66"/>
          <p:cNvGrpSpPr>
            <a:grpSpLocks/>
          </p:cNvGrpSpPr>
          <p:nvPr/>
        </p:nvGrpSpPr>
        <p:grpSpPr bwMode="auto">
          <a:xfrm>
            <a:off x="5210175" y="2038350"/>
            <a:ext cx="438150" cy="831850"/>
            <a:chOff x="2322" y="1284"/>
            <a:chExt cx="276" cy="524"/>
          </a:xfrm>
        </p:grpSpPr>
        <p:sp>
          <p:nvSpPr>
            <p:cNvPr id="46258" name="Oval 67"/>
            <p:cNvSpPr>
              <a:spLocks noChangeArrowheads="1"/>
            </p:cNvSpPr>
            <p:nvPr/>
          </p:nvSpPr>
          <p:spPr bwMode="auto">
            <a:xfrm>
              <a:off x="2406" y="1512"/>
              <a:ext cx="108" cy="288"/>
            </a:xfrm>
            <a:prstGeom prst="ellipse">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59" name="AutoShape 68"/>
            <p:cNvSpPr>
              <a:spLocks noChangeArrowheads="1"/>
            </p:cNvSpPr>
            <p:nvPr/>
          </p:nvSpPr>
          <p:spPr bwMode="auto">
            <a:xfrm>
              <a:off x="2382" y="1752"/>
              <a:ext cx="156" cy="56"/>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60" name="AutoShape 69"/>
            <p:cNvSpPr>
              <a:spLocks noChangeArrowheads="1"/>
            </p:cNvSpPr>
            <p:nvPr/>
          </p:nvSpPr>
          <p:spPr bwMode="auto">
            <a:xfrm flipV="1">
              <a:off x="2322" y="1284"/>
              <a:ext cx="276" cy="258"/>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39 w 21600"/>
                <a:gd name="T13" fmla="*/ 4521 h 21600"/>
                <a:gd name="T14" fmla="*/ 17139 w 21600"/>
                <a:gd name="T15" fmla="*/ 17079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grpSp>
      <p:sp>
        <p:nvSpPr>
          <p:cNvPr id="46111" name="Oval 70"/>
          <p:cNvSpPr>
            <a:spLocks noChangeArrowheads="1"/>
          </p:cNvSpPr>
          <p:nvPr/>
        </p:nvSpPr>
        <p:spPr bwMode="auto">
          <a:xfrm>
            <a:off x="2714626" y="2085975"/>
            <a:ext cx="447675" cy="552450"/>
          </a:xfrm>
          <a:prstGeom prst="ellipse">
            <a:avLst/>
          </a:prstGeom>
          <a:solidFill>
            <a:schemeClr val="bg2"/>
          </a:solidFill>
          <a:ln w="76200">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112" name="AutoShape 71"/>
          <p:cNvSpPr>
            <a:spLocks noChangeArrowheads="1"/>
          </p:cNvSpPr>
          <p:nvPr/>
        </p:nvSpPr>
        <p:spPr bwMode="auto">
          <a:xfrm>
            <a:off x="3009900" y="4981576"/>
            <a:ext cx="381000" cy="295275"/>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46113" name="Group 72"/>
          <p:cNvGrpSpPr>
            <a:grpSpLocks/>
          </p:cNvGrpSpPr>
          <p:nvPr/>
        </p:nvGrpSpPr>
        <p:grpSpPr bwMode="auto">
          <a:xfrm>
            <a:off x="3695700" y="4967288"/>
            <a:ext cx="762000" cy="323850"/>
            <a:chOff x="1446" y="3144"/>
            <a:chExt cx="480" cy="204"/>
          </a:xfrm>
        </p:grpSpPr>
        <p:sp>
          <p:nvSpPr>
            <p:cNvPr id="46242" name="AutoShape 73"/>
            <p:cNvSpPr>
              <a:spLocks noChangeArrowheads="1"/>
            </p:cNvSpPr>
            <p:nvPr/>
          </p:nvSpPr>
          <p:spPr bwMode="auto">
            <a:xfrm>
              <a:off x="1446" y="3144"/>
              <a:ext cx="480" cy="204"/>
            </a:xfrm>
            <a:prstGeom prst="roundRect">
              <a:avLst>
                <a:gd name="adj" fmla="val 16667"/>
              </a:avLst>
            </a:prstGeom>
            <a:solidFill>
              <a:schemeClr val="bg2"/>
            </a:solidFill>
            <a:ln w="9525">
              <a:solidFill>
                <a:schemeClr val="accent2"/>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46243" name="Group 74"/>
            <p:cNvGrpSpPr>
              <a:grpSpLocks/>
            </p:cNvGrpSpPr>
            <p:nvPr/>
          </p:nvGrpSpPr>
          <p:grpSpPr bwMode="auto">
            <a:xfrm>
              <a:off x="1464" y="3161"/>
              <a:ext cx="444" cy="170"/>
              <a:chOff x="1326" y="3172"/>
              <a:chExt cx="636" cy="170"/>
            </a:xfrm>
          </p:grpSpPr>
          <p:sp>
            <p:nvSpPr>
              <p:cNvPr id="46244" name="AutoShape 75"/>
              <p:cNvSpPr>
                <a:spLocks noChangeArrowheads="1"/>
              </p:cNvSpPr>
              <p:nvPr/>
            </p:nvSpPr>
            <p:spPr bwMode="auto">
              <a:xfrm>
                <a:off x="1326" y="3262"/>
                <a:ext cx="80"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45" name="AutoShape 76"/>
              <p:cNvSpPr>
                <a:spLocks noChangeArrowheads="1"/>
              </p:cNvSpPr>
              <p:nvPr/>
            </p:nvSpPr>
            <p:spPr bwMode="auto">
              <a:xfrm>
                <a:off x="1418" y="3262"/>
                <a:ext cx="80"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46" name="AutoShape 77"/>
              <p:cNvSpPr>
                <a:spLocks noChangeArrowheads="1"/>
              </p:cNvSpPr>
              <p:nvPr/>
            </p:nvSpPr>
            <p:spPr bwMode="auto">
              <a:xfrm>
                <a:off x="1511" y="3262"/>
                <a:ext cx="80"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47" name="AutoShape 78"/>
              <p:cNvSpPr>
                <a:spLocks noChangeArrowheads="1"/>
              </p:cNvSpPr>
              <p:nvPr/>
            </p:nvSpPr>
            <p:spPr bwMode="auto">
              <a:xfrm>
                <a:off x="1603" y="3262"/>
                <a:ext cx="81"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48" name="AutoShape 79"/>
              <p:cNvSpPr>
                <a:spLocks noChangeArrowheads="1"/>
              </p:cNvSpPr>
              <p:nvPr/>
            </p:nvSpPr>
            <p:spPr bwMode="auto">
              <a:xfrm>
                <a:off x="1697" y="3262"/>
                <a:ext cx="80"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49" name="AutoShape 80"/>
              <p:cNvSpPr>
                <a:spLocks noChangeArrowheads="1"/>
              </p:cNvSpPr>
              <p:nvPr/>
            </p:nvSpPr>
            <p:spPr bwMode="auto">
              <a:xfrm>
                <a:off x="1789" y="3262"/>
                <a:ext cx="80"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50" name="AutoShape 81"/>
              <p:cNvSpPr>
                <a:spLocks noChangeArrowheads="1"/>
              </p:cNvSpPr>
              <p:nvPr/>
            </p:nvSpPr>
            <p:spPr bwMode="auto">
              <a:xfrm>
                <a:off x="1882" y="3262"/>
                <a:ext cx="80"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51" name="AutoShape 82"/>
              <p:cNvSpPr>
                <a:spLocks noChangeArrowheads="1"/>
              </p:cNvSpPr>
              <p:nvPr/>
            </p:nvSpPr>
            <p:spPr bwMode="auto">
              <a:xfrm>
                <a:off x="1326" y="3172"/>
                <a:ext cx="80"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52" name="AutoShape 83"/>
              <p:cNvSpPr>
                <a:spLocks noChangeArrowheads="1"/>
              </p:cNvSpPr>
              <p:nvPr/>
            </p:nvSpPr>
            <p:spPr bwMode="auto">
              <a:xfrm>
                <a:off x="1418" y="3172"/>
                <a:ext cx="80"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53" name="AutoShape 84"/>
              <p:cNvSpPr>
                <a:spLocks noChangeArrowheads="1"/>
              </p:cNvSpPr>
              <p:nvPr/>
            </p:nvSpPr>
            <p:spPr bwMode="auto">
              <a:xfrm>
                <a:off x="1511" y="3172"/>
                <a:ext cx="80"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54" name="AutoShape 85"/>
              <p:cNvSpPr>
                <a:spLocks noChangeArrowheads="1"/>
              </p:cNvSpPr>
              <p:nvPr/>
            </p:nvSpPr>
            <p:spPr bwMode="auto">
              <a:xfrm>
                <a:off x="1603" y="3172"/>
                <a:ext cx="81"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55" name="AutoShape 86"/>
              <p:cNvSpPr>
                <a:spLocks noChangeArrowheads="1"/>
              </p:cNvSpPr>
              <p:nvPr/>
            </p:nvSpPr>
            <p:spPr bwMode="auto">
              <a:xfrm>
                <a:off x="1697" y="3172"/>
                <a:ext cx="80"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56" name="AutoShape 87"/>
              <p:cNvSpPr>
                <a:spLocks noChangeArrowheads="1"/>
              </p:cNvSpPr>
              <p:nvPr/>
            </p:nvSpPr>
            <p:spPr bwMode="auto">
              <a:xfrm>
                <a:off x="1789" y="3172"/>
                <a:ext cx="80"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57" name="AutoShape 88"/>
              <p:cNvSpPr>
                <a:spLocks noChangeArrowheads="1"/>
              </p:cNvSpPr>
              <p:nvPr/>
            </p:nvSpPr>
            <p:spPr bwMode="auto">
              <a:xfrm>
                <a:off x="1882" y="3172"/>
                <a:ext cx="80" cy="80"/>
              </a:xfrm>
              <a:prstGeom prst="roundRect">
                <a:avLst>
                  <a:gd name="adj" fmla="val 291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grpSp>
        <p:nvGrpSpPr>
          <p:cNvPr id="46114" name="Group 89"/>
          <p:cNvGrpSpPr>
            <a:grpSpLocks/>
          </p:cNvGrpSpPr>
          <p:nvPr/>
        </p:nvGrpSpPr>
        <p:grpSpPr bwMode="auto">
          <a:xfrm>
            <a:off x="9682164" y="4114800"/>
            <a:ext cx="200025" cy="204788"/>
            <a:chOff x="3195" y="2976"/>
            <a:chExt cx="126" cy="129"/>
          </a:xfrm>
        </p:grpSpPr>
        <p:sp>
          <p:nvSpPr>
            <p:cNvPr id="46239" name="AutoShape 90"/>
            <p:cNvSpPr>
              <a:spLocks noChangeArrowheads="1"/>
            </p:cNvSpPr>
            <p:nvPr/>
          </p:nvSpPr>
          <p:spPr bwMode="auto">
            <a:xfrm>
              <a:off x="3195" y="3078"/>
              <a:ext cx="126" cy="27"/>
            </a:xfrm>
            <a:prstGeom prst="roundRect">
              <a:avLst>
                <a:gd name="adj" fmla="val 50000"/>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40" name="Oval 91"/>
            <p:cNvSpPr>
              <a:spLocks noChangeArrowheads="1"/>
            </p:cNvSpPr>
            <p:nvPr/>
          </p:nvSpPr>
          <p:spPr bwMode="auto">
            <a:xfrm>
              <a:off x="3201" y="2976"/>
              <a:ext cx="114" cy="114"/>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41" name="Oval 92"/>
            <p:cNvSpPr>
              <a:spLocks noChangeArrowheads="1"/>
            </p:cNvSpPr>
            <p:nvPr/>
          </p:nvSpPr>
          <p:spPr bwMode="auto">
            <a:xfrm>
              <a:off x="3225" y="3000"/>
              <a:ext cx="66" cy="6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sp>
        <p:nvSpPr>
          <p:cNvPr id="46115" name="Text Box 77"/>
          <p:cNvSpPr txBox="1">
            <a:spLocks noChangeArrowheads="1"/>
          </p:cNvSpPr>
          <p:nvPr/>
        </p:nvSpPr>
        <p:spPr bwMode="auto">
          <a:xfrm>
            <a:off x="9630025" y="3832230"/>
            <a:ext cx="1064715"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fr-FR" sz="1600" b="1">
                <a:latin typeface="Verdana" panose="020B0604030504040204" pitchFamily="34" charset="0"/>
              </a:rPr>
              <a:t>Camera</a:t>
            </a:r>
          </a:p>
        </p:txBody>
      </p:sp>
      <p:grpSp>
        <p:nvGrpSpPr>
          <p:cNvPr id="46116" name="Group 94"/>
          <p:cNvGrpSpPr>
            <a:grpSpLocks/>
          </p:cNvGrpSpPr>
          <p:nvPr/>
        </p:nvGrpSpPr>
        <p:grpSpPr bwMode="auto">
          <a:xfrm>
            <a:off x="2543176" y="2743201"/>
            <a:ext cx="790575" cy="942975"/>
            <a:chOff x="642" y="1554"/>
            <a:chExt cx="498" cy="768"/>
          </a:xfrm>
        </p:grpSpPr>
        <p:sp>
          <p:nvSpPr>
            <p:cNvPr id="46223" name="AutoShape 95"/>
            <p:cNvSpPr>
              <a:spLocks noChangeArrowheads="1"/>
            </p:cNvSpPr>
            <p:nvPr/>
          </p:nvSpPr>
          <p:spPr bwMode="auto">
            <a:xfrm>
              <a:off x="642" y="1680"/>
              <a:ext cx="498" cy="234"/>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24" name="AutoShape 96"/>
            <p:cNvSpPr>
              <a:spLocks noChangeArrowheads="1"/>
            </p:cNvSpPr>
            <p:nvPr/>
          </p:nvSpPr>
          <p:spPr bwMode="auto">
            <a:xfrm>
              <a:off x="837" y="1836"/>
              <a:ext cx="108" cy="486"/>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25" name="AutoShape 97"/>
            <p:cNvSpPr>
              <a:spLocks noChangeArrowheads="1"/>
            </p:cNvSpPr>
            <p:nvPr/>
          </p:nvSpPr>
          <p:spPr bwMode="auto">
            <a:xfrm>
              <a:off x="708" y="1554"/>
              <a:ext cx="366" cy="234"/>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26" name="AutoShape 98"/>
            <p:cNvSpPr>
              <a:spLocks noChangeArrowheads="1"/>
            </p:cNvSpPr>
            <p:nvPr/>
          </p:nvSpPr>
          <p:spPr bwMode="auto">
            <a:xfrm>
              <a:off x="708" y="2232"/>
              <a:ext cx="366" cy="90"/>
            </a:xfrm>
            <a:prstGeom prst="roundRect">
              <a:avLst>
                <a:gd name="adj" fmla="val 16667"/>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27" name="Oval 99"/>
            <p:cNvSpPr>
              <a:spLocks noChangeArrowheads="1"/>
            </p:cNvSpPr>
            <p:nvPr/>
          </p:nvSpPr>
          <p:spPr bwMode="auto">
            <a:xfrm>
              <a:off x="675" y="1692"/>
              <a:ext cx="432" cy="56"/>
            </a:xfrm>
            <a:prstGeom prst="ellipse">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46228" name="Group 100"/>
            <p:cNvGrpSpPr>
              <a:grpSpLocks/>
            </p:cNvGrpSpPr>
            <p:nvPr/>
          </p:nvGrpSpPr>
          <p:grpSpPr bwMode="auto">
            <a:xfrm>
              <a:off x="761" y="1582"/>
              <a:ext cx="260" cy="93"/>
              <a:chOff x="758" y="1582"/>
              <a:chExt cx="260" cy="93"/>
            </a:xfrm>
          </p:grpSpPr>
          <p:grpSp>
            <p:nvGrpSpPr>
              <p:cNvPr id="46229" name="Group 101"/>
              <p:cNvGrpSpPr>
                <a:grpSpLocks/>
              </p:cNvGrpSpPr>
              <p:nvPr/>
            </p:nvGrpSpPr>
            <p:grpSpPr bwMode="auto">
              <a:xfrm>
                <a:off x="758" y="1582"/>
                <a:ext cx="98" cy="93"/>
                <a:chOff x="749" y="1594"/>
                <a:chExt cx="98" cy="93"/>
              </a:xfrm>
            </p:grpSpPr>
            <p:sp>
              <p:nvSpPr>
                <p:cNvPr id="46235" name="AutoShape 102"/>
                <p:cNvSpPr>
                  <a:spLocks noChangeArrowheads="1"/>
                </p:cNvSpPr>
                <p:nvPr/>
              </p:nvSpPr>
              <p:spPr bwMode="auto">
                <a:xfrm>
                  <a:off x="784" y="1594"/>
                  <a:ext cx="63" cy="27"/>
                </a:xfrm>
                <a:prstGeom prst="roundRect">
                  <a:avLst>
                    <a:gd name="adj" fmla="val 2963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36" name="AutoShape 103"/>
                <p:cNvSpPr>
                  <a:spLocks noChangeArrowheads="1"/>
                </p:cNvSpPr>
                <p:nvPr/>
              </p:nvSpPr>
              <p:spPr bwMode="auto">
                <a:xfrm>
                  <a:off x="751" y="1631"/>
                  <a:ext cx="63" cy="27"/>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37" name="AutoShape 104"/>
                <p:cNvSpPr>
                  <a:spLocks noChangeArrowheads="1"/>
                </p:cNvSpPr>
                <p:nvPr/>
              </p:nvSpPr>
              <p:spPr bwMode="auto">
                <a:xfrm>
                  <a:off x="749" y="1633"/>
                  <a:ext cx="28" cy="37"/>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38" name="AutoShape 105"/>
                <p:cNvSpPr>
                  <a:spLocks noChangeArrowheads="1"/>
                </p:cNvSpPr>
                <p:nvPr/>
              </p:nvSpPr>
              <p:spPr bwMode="auto">
                <a:xfrm>
                  <a:off x="802" y="1608"/>
                  <a:ext cx="27" cy="79"/>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nvGrpSpPr>
              <p:cNvPr id="46230" name="Group 106"/>
              <p:cNvGrpSpPr>
                <a:grpSpLocks/>
              </p:cNvGrpSpPr>
              <p:nvPr/>
            </p:nvGrpSpPr>
            <p:grpSpPr bwMode="auto">
              <a:xfrm flipH="1">
                <a:off x="920" y="1582"/>
                <a:ext cx="98" cy="93"/>
                <a:chOff x="749" y="1594"/>
                <a:chExt cx="98" cy="93"/>
              </a:xfrm>
            </p:grpSpPr>
            <p:sp>
              <p:nvSpPr>
                <p:cNvPr id="46231" name="AutoShape 107"/>
                <p:cNvSpPr>
                  <a:spLocks noChangeArrowheads="1"/>
                </p:cNvSpPr>
                <p:nvPr/>
              </p:nvSpPr>
              <p:spPr bwMode="auto">
                <a:xfrm>
                  <a:off x="784" y="1594"/>
                  <a:ext cx="63" cy="27"/>
                </a:xfrm>
                <a:prstGeom prst="roundRect">
                  <a:avLst>
                    <a:gd name="adj" fmla="val 2963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32" name="AutoShape 108"/>
                <p:cNvSpPr>
                  <a:spLocks noChangeArrowheads="1"/>
                </p:cNvSpPr>
                <p:nvPr/>
              </p:nvSpPr>
              <p:spPr bwMode="auto">
                <a:xfrm>
                  <a:off x="751" y="1631"/>
                  <a:ext cx="63" cy="27"/>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33" name="AutoShape 109"/>
                <p:cNvSpPr>
                  <a:spLocks noChangeArrowheads="1"/>
                </p:cNvSpPr>
                <p:nvPr/>
              </p:nvSpPr>
              <p:spPr bwMode="auto">
                <a:xfrm>
                  <a:off x="749" y="1633"/>
                  <a:ext cx="28" cy="37"/>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234" name="AutoShape 110"/>
                <p:cNvSpPr>
                  <a:spLocks noChangeArrowheads="1"/>
                </p:cNvSpPr>
                <p:nvPr/>
              </p:nvSpPr>
              <p:spPr bwMode="auto">
                <a:xfrm>
                  <a:off x="802" y="1608"/>
                  <a:ext cx="27" cy="79"/>
                </a:xfrm>
                <a:prstGeom prst="roundRect">
                  <a:avLst>
                    <a:gd name="adj" fmla="val 16667"/>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grpSp>
      </p:grpSp>
      <p:grpSp>
        <p:nvGrpSpPr>
          <p:cNvPr id="46117" name="Group 111"/>
          <p:cNvGrpSpPr>
            <a:grpSpLocks/>
          </p:cNvGrpSpPr>
          <p:nvPr/>
        </p:nvGrpSpPr>
        <p:grpSpPr bwMode="auto">
          <a:xfrm>
            <a:off x="3438526" y="2914651"/>
            <a:ext cx="676275" cy="771525"/>
            <a:chOff x="1206" y="1836"/>
            <a:chExt cx="426" cy="486"/>
          </a:xfrm>
        </p:grpSpPr>
        <p:sp>
          <p:nvSpPr>
            <p:cNvPr id="46220" name="AutoShape 68"/>
            <p:cNvSpPr>
              <a:spLocks noChangeArrowheads="1"/>
            </p:cNvSpPr>
            <p:nvPr/>
          </p:nvSpPr>
          <p:spPr bwMode="auto">
            <a:xfrm>
              <a:off x="1206" y="1836"/>
              <a:ext cx="426" cy="80"/>
            </a:xfrm>
            <a:prstGeom prst="roundRect">
              <a:avLst>
                <a:gd name="adj" fmla="val 16667"/>
              </a:avLst>
            </a:prstGeom>
            <a:solidFill>
              <a:schemeClr val="tx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21" name="AutoShape 69"/>
            <p:cNvSpPr>
              <a:spLocks noChangeArrowheads="1"/>
            </p:cNvSpPr>
            <p:nvPr/>
          </p:nvSpPr>
          <p:spPr bwMode="auto">
            <a:xfrm>
              <a:off x="1269" y="1884"/>
              <a:ext cx="87" cy="438"/>
            </a:xfrm>
            <a:prstGeom prst="roundRect">
              <a:avLst>
                <a:gd name="adj" fmla="val 16667"/>
              </a:avLst>
            </a:prstGeom>
            <a:solidFill>
              <a:schemeClr val="tx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222" name="AutoShape 70"/>
            <p:cNvSpPr>
              <a:spLocks noChangeArrowheads="1"/>
            </p:cNvSpPr>
            <p:nvPr/>
          </p:nvSpPr>
          <p:spPr bwMode="auto">
            <a:xfrm>
              <a:off x="1491" y="1884"/>
              <a:ext cx="87" cy="438"/>
            </a:xfrm>
            <a:prstGeom prst="roundRect">
              <a:avLst>
                <a:gd name="adj" fmla="val 16667"/>
              </a:avLst>
            </a:prstGeom>
            <a:solidFill>
              <a:schemeClr val="tx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sp>
        <p:nvSpPr>
          <p:cNvPr id="46118" name="Oval 115"/>
          <p:cNvSpPr>
            <a:spLocks noChangeArrowheads="1"/>
          </p:cNvSpPr>
          <p:nvPr/>
        </p:nvSpPr>
        <p:spPr bwMode="auto">
          <a:xfrm rot="-5400000">
            <a:off x="3159125" y="5086350"/>
            <a:ext cx="88900" cy="889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20" name="Group 116"/>
          <p:cNvGrpSpPr>
            <a:grpSpLocks/>
          </p:cNvGrpSpPr>
          <p:nvPr/>
        </p:nvGrpSpPr>
        <p:grpSpPr bwMode="auto">
          <a:xfrm rot="-5400000">
            <a:off x="3064669" y="4801394"/>
            <a:ext cx="280988" cy="355600"/>
            <a:chOff x="1066" y="3121"/>
            <a:chExt cx="177" cy="224"/>
          </a:xfrm>
        </p:grpSpPr>
        <p:sp>
          <p:nvSpPr>
            <p:cNvPr id="46216" name="Arc 117"/>
            <p:cNvSpPr>
              <a:spLocks/>
            </p:cNvSpPr>
            <p:nvPr/>
          </p:nvSpPr>
          <p:spPr bwMode="auto">
            <a:xfrm rot="-5400000" flipH="1" flipV="1">
              <a:off x="1050" y="3208"/>
              <a:ext cx="82" cy="49"/>
            </a:xfrm>
            <a:custGeom>
              <a:avLst/>
              <a:gdLst>
                <a:gd name="T0" fmla="*/ 0 w 34289"/>
                <a:gd name="T1" fmla="*/ 0 h 21600"/>
                <a:gd name="T2" fmla="*/ 0 w 34289"/>
                <a:gd name="T3" fmla="*/ 0 h 21600"/>
                <a:gd name="T4" fmla="*/ 0 w 34289"/>
                <a:gd name="T5" fmla="*/ 0 h 21600"/>
                <a:gd name="T6" fmla="*/ 0 60000 65536"/>
                <a:gd name="T7" fmla="*/ 0 60000 65536"/>
                <a:gd name="T8" fmla="*/ 0 60000 65536"/>
                <a:gd name="T9" fmla="*/ 0 w 34289"/>
                <a:gd name="T10" fmla="*/ 0 h 21600"/>
                <a:gd name="T11" fmla="*/ 34289 w 34289"/>
                <a:gd name="T12" fmla="*/ 21600 h 21600"/>
              </a:gdLst>
              <a:ahLst/>
              <a:cxnLst>
                <a:cxn ang="T6">
                  <a:pos x="T0" y="T1"/>
                </a:cxn>
                <a:cxn ang="T7">
                  <a:pos x="T2" y="T3"/>
                </a:cxn>
                <a:cxn ang="T8">
                  <a:pos x="T4" y="T5"/>
                </a:cxn>
              </a:cxnLst>
              <a:rect l="T9" t="T10" r="T11" b="T12"/>
              <a:pathLst>
                <a:path w="34289" h="21600" fill="none" extrusionOk="0">
                  <a:moveTo>
                    <a:pt x="0" y="8827"/>
                  </a:moveTo>
                  <a:cubicBezTo>
                    <a:pt x="4069" y="3278"/>
                    <a:pt x="10538" y="-1"/>
                    <a:pt x="17419" y="0"/>
                  </a:cubicBezTo>
                  <a:cubicBezTo>
                    <a:pt x="23982" y="0"/>
                    <a:pt x="30190" y="2984"/>
                    <a:pt x="34289" y="8110"/>
                  </a:cubicBezTo>
                </a:path>
                <a:path w="34289" h="21600" stroke="0" extrusionOk="0">
                  <a:moveTo>
                    <a:pt x="0" y="8827"/>
                  </a:moveTo>
                  <a:cubicBezTo>
                    <a:pt x="4069" y="3278"/>
                    <a:pt x="10538" y="-1"/>
                    <a:pt x="17419" y="0"/>
                  </a:cubicBezTo>
                  <a:cubicBezTo>
                    <a:pt x="23982" y="0"/>
                    <a:pt x="30190" y="2984"/>
                    <a:pt x="34289" y="8110"/>
                  </a:cubicBezTo>
                  <a:lnTo>
                    <a:pt x="17419"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17" name="Arc 118"/>
            <p:cNvSpPr>
              <a:spLocks/>
            </p:cNvSpPr>
            <p:nvPr/>
          </p:nvSpPr>
          <p:spPr bwMode="auto">
            <a:xfrm rot="-5400000" flipH="1" flipV="1">
              <a:off x="1057" y="3201"/>
              <a:ext cx="125" cy="62"/>
            </a:xfrm>
            <a:custGeom>
              <a:avLst/>
              <a:gdLst>
                <a:gd name="T0" fmla="*/ 0 w 38310"/>
                <a:gd name="T1" fmla="*/ 0 h 21600"/>
                <a:gd name="T2" fmla="*/ 0 w 38310"/>
                <a:gd name="T3" fmla="*/ 0 h 21600"/>
                <a:gd name="T4" fmla="*/ 0 w 38310"/>
                <a:gd name="T5" fmla="*/ 0 h 21600"/>
                <a:gd name="T6" fmla="*/ 0 60000 65536"/>
                <a:gd name="T7" fmla="*/ 0 60000 65536"/>
                <a:gd name="T8" fmla="*/ 0 60000 65536"/>
                <a:gd name="T9" fmla="*/ 0 w 38310"/>
                <a:gd name="T10" fmla="*/ 0 h 21600"/>
                <a:gd name="T11" fmla="*/ 38310 w 38310"/>
                <a:gd name="T12" fmla="*/ 21600 h 21600"/>
              </a:gdLst>
              <a:ahLst/>
              <a:cxnLst>
                <a:cxn ang="T6">
                  <a:pos x="T0" y="T1"/>
                </a:cxn>
                <a:cxn ang="T7">
                  <a:pos x="T2" y="T3"/>
                </a:cxn>
                <a:cxn ang="T8">
                  <a:pos x="T4" y="T5"/>
                </a:cxn>
              </a:cxnLst>
              <a:rect l="T9" t="T10" r="T11" b="T12"/>
              <a:pathLst>
                <a:path w="38310" h="21600" fill="none" extrusionOk="0">
                  <a:moveTo>
                    <a:pt x="0" y="11865"/>
                  </a:moveTo>
                  <a:cubicBezTo>
                    <a:pt x="3673" y="4588"/>
                    <a:pt x="11130" y="-1"/>
                    <a:pt x="19282" y="0"/>
                  </a:cubicBezTo>
                  <a:cubicBezTo>
                    <a:pt x="27235" y="0"/>
                    <a:pt x="34546" y="4371"/>
                    <a:pt x="38310" y="11377"/>
                  </a:cubicBezTo>
                </a:path>
                <a:path w="38310" h="21600" stroke="0" extrusionOk="0">
                  <a:moveTo>
                    <a:pt x="0" y="11865"/>
                  </a:moveTo>
                  <a:cubicBezTo>
                    <a:pt x="3673" y="4588"/>
                    <a:pt x="11130" y="-1"/>
                    <a:pt x="19282" y="0"/>
                  </a:cubicBezTo>
                  <a:cubicBezTo>
                    <a:pt x="27235" y="0"/>
                    <a:pt x="34546" y="4371"/>
                    <a:pt x="38310" y="11377"/>
                  </a:cubicBezTo>
                  <a:lnTo>
                    <a:pt x="19282"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18" name="Arc 119"/>
            <p:cNvSpPr>
              <a:spLocks/>
            </p:cNvSpPr>
            <p:nvPr/>
          </p:nvSpPr>
          <p:spPr bwMode="auto">
            <a:xfrm rot="-5400000" flipH="1" flipV="1">
              <a:off x="1066" y="3190"/>
              <a:ext cx="173" cy="86"/>
            </a:xfrm>
            <a:custGeom>
              <a:avLst/>
              <a:gdLst>
                <a:gd name="T0" fmla="*/ 0 w 38664"/>
                <a:gd name="T1" fmla="*/ 0 h 21600"/>
                <a:gd name="T2" fmla="*/ 0 w 38664"/>
                <a:gd name="T3" fmla="*/ 0 h 21600"/>
                <a:gd name="T4" fmla="*/ 0 w 38664"/>
                <a:gd name="T5" fmla="*/ 0 h 21600"/>
                <a:gd name="T6" fmla="*/ 0 60000 65536"/>
                <a:gd name="T7" fmla="*/ 0 60000 65536"/>
                <a:gd name="T8" fmla="*/ 0 60000 65536"/>
                <a:gd name="T9" fmla="*/ 0 w 38664"/>
                <a:gd name="T10" fmla="*/ 0 h 21600"/>
                <a:gd name="T11" fmla="*/ 38664 w 38664"/>
                <a:gd name="T12" fmla="*/ 21600 h 21600"/>
              </a:gdLst>
              <a:ahLst/>
              <a:cxnLst>
                <a:cxn ang="T6">
                  <a:pos x="T0" y="T1"/>
                </a:cxn>
                <a:cxn ang="T7">
                  <a:pos x="T2" y="T3"/>
                </a:cxn>
                <a:cxn ang="T8">
                  <a:pos x="T4" y="T5"/>
                </a:cxn>
              </a:cxnLst>
              <a:rect l="T9" t="T10" r="T11" b="T12"/>
              <a:pathLst>
                <a:path w="38664" h="21600" fill="none" extrusionOk="0">
                  <a:moveTo>
                    <a:pt x="0" y="11992"/>
                  </a:moveTo>
                  <a:cubicBezTo>
                    <a:pt x="3648" y="4645"/>
                    <a:pt x="11143" y="-1"/>
                    <a:pt x="19346" y="0"/>
                  </a:cubicBezTo>
                  <a:cubicBezTo>
                    <a:pt x="27525" y="0"/>
                    <a:pt x="35003" y="4620"/>
                    <a:pt x="38663" y="11936"/>
                  </a:cubicBezTo>
                </a:path>
                <a:path w="38664" h="21600" stroke="0" extrusionOk="0">
                  <a:moveTo>
                    <a:pt x="0" y="11992"/>
                  </a:moveTo>
                  <a:cubicBezTo>
                    <a:pt x="3648" y="4645"/>
                    <a:pt x="11143" y="-1"/>
                    <a:pt x="19346" y="0"/>
                  </a:cubicBezTo>
                  <a:cubicBezTo>
                    <a:pt x="27525" y="0"/>
                    <a:pt x="35003" y="4620"/>
                    <a:pt x="38663" y="11936"/>
                  </a:cubicBezTo>
                  <a:lnTo>
                    <a:pt x="19346"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19" name="Arc 120"/>
            <p:cNvSpPr>
              <a:spLocks/>
            </p:cNvSpPr>
            <p:nvPr/>
          </p:nvSpPr>
          <p:spPr bwMode="auto">
            <a:xfrm rot="-5400000" flipH="1" flipV="1">
              <a:off x="1075" y="3176"/>
              <a:ext cx="224" cy="113"/>
            </a:xfrm>
            <a:custGeom>
              <a:avLst/>
              <a:gdLst>
                <a:gd name="T0" fmla="*/ 0 w 39355"/>
                <a:gd name="T1" fmla="*/ 0 h 21600"/>
                <a:gd name="T2" fmla="*/ 0 w 39355"/>
                <a:gd name="T3" fmla="*/ 0 h 21600"/>
                <a:gd name="T4" fmla="*/ 0 w 39355"/>
                <a:gd name="T5" fmla="*/ 0 h 21600"/>
                <a:gd name="T6" fmla="*/ 0 60000 65536"/>
                <a:gd name="T7" fmla="*/ 0 60000 65536"/>
                <a:gd name="T8" fmla="*/ 0 60000 65536"/>
                <a:gd name="T9" fmla="*/ 0 w 39355"/>
                <a:gd name="T10" fmla="*/ 0 h 21600"/>
                <a:gd name="T11" fmla="*/ 39355 w 39355"/>
                <a:gd name="T12" fmla="*/ 21600 h 21600"/>
              </a:gdLst>
              <a:ahLst/>
              <a:cxnLst>
                <a:cxn ang="T6">
                  <a:pos x="T0" y="T1"/>
                </a:cxn>
                <a:cxn ang="T7">
                  <a:pos x="T2" y="T3"/>
                </a:cxn>
                <a:cxn ang="T8">
                  <a:pos x="T4" y="T5"/>
                </a:cxn>
              </a:cxnLst>
              <a:rect l="T9" t="T10" r="T11" b="T12"/>
              <a:pathLst>
                <a:path w="39355" h="21600" fill="none" extrusionOk="0">
                  <a:moveTo>
                    <a:pt x="-1" y="12722"/>
                  </a:moveTo>
                  <a:cubicBezTo>
                    <a:pt x="3490" y="4978"/>
                    <a:pt x="11196" y="-1"/>
                    <a:pt x="19691" y="0"/>
                  </a:cubicBezTo>
                  <a:cubicBezTo>
                    <a:pt x="28161" y="0"/>
                    <a:pt x="35849" y="4950"/>
                    <a:pt x="39354" y="12661"/>
                  </a:cubicBezTo>
                </a:path>
                <a:path w="39355" h="21600" stroke="0" extrusionOk="0">
                  <a:moveTo>
                    <a:pt x="-1" y="12722"/>
                  </a:moveTo>
                  <a:cubicBezTo>
                    <a:pt x="3490" y="4978"/>
                    <a:pt x="11196" y="-1"/>
                    <a:pt x="19691" y="0"/>
                  </a:cubicBezTo>
                  <a:cubicBezTo>
                    <a:pt x="28161" y="0"/>
                    <a:pt x="35849" y="4950"/>
                    <a:pt x="39354" y="12661"/>
                  </a:cubicBezTo>
                  <a:lnTo>
                    <a:pt x="19691"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46120" name="Oval 121"/>
          <p:cNvSpPr>
            <a:spLocks noChangeArrowheads="1"/>
          </p:cNvSpPr>
          <p:nvPr/>
        </p:nvSpPr>
        <p:spPr bwMode="auto">
          <a:xfrm rot="-5400000">
            <a:off x="5953125" y="2514600"/>
            <a:ext cx="88900" cy="8890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21" name="Group 122"/>
          <p:cNvGrpSpPr>
            <a:grpSpLocks/>
          </p:cNvGrpSpPr>
          <p:nvPr/>
        </p:nvGrpSpPr>
        <p:grpSpPr bwMode="auto">
          <a:xfrm>
            <a:off x="6010275" y="2382838"/>
            <a:ext cx="280988" cy="355600"/>
            <a:chOff x="2282" y="3043"/>
            <a:chExt cx="177" cy="224"/>
          </a:xfrm>
        </p:grpSpPr>
        <p:sp>
          <p:nvSpPr>
            <p:cNvPr id="46212" name="Arc 123"/>
            <p:cNvSpPr>
              <a:spLocks/>
            </p:cNvSpPr>
            <p:nvPr/>
          </p:nvSpPr>
          <p:spPr bwMode="auto">
            <a:xfrm rot="-5400000" flipH="1" flipV="1">
              <a:off x="2266" y="3130"/>
              <a:ext cx="82" cy="49"/>
            </a:xfrm>
            <a:custGeom>
              <a:avLst/>
              <a:gdLst>
                <a:gd name="T0" fmla="*/ 0 w 34289"/>
                <a:gd name="T1" fmla="*/ 0 h 21600"/>
                <a:gd name="T2" fmla="*/ 0 w 34289"/>
                <a:gd name="T3" fmla="*/ 0 h 21600"/>
                <a:gd name="T4" fmla="*/ 0 w 34289"/>
                <a:gd name="T5" fmla="*/ 0 h 21600"/>
                <a:gd name="T6" fmla="*/ 0 60000 65536"/>
                <a:gd name="T7" fmla="*/ 0 60000 65536"/>
                <a:gd name="T8" fmla="*/ 0 60000 65536"/>
                <a:gd name="T9" fmla="*/ 0 w 34289"/>
                <a:gd name="T10" fmla="*/ 0 h 21600"/>
                <a:gd name="T11" fmla="*/ 34289 w 34289"/>
                <a:gd name="T12" fmla="*/ 21600 h 21600"/>
              </a:gdLst>
              <a:ahLst/>
              <a:cxnLst>
                <a:cxn ang="T6">
                  <a:pos x="T0" y="T1"/>
                </a:cxn>
                <a:cxn ang="T7">
                  <a:pos x="T2" y="T3"/>
                </a:cxn>
                <a:cxn ang="T8">
                  <a:pos x="T4" y="T5"/>
                </a:cxn>
              </a:cxnLst>
              <a:rect l="T9" t="T10" r="T11" b="T12"/>
              <a:pathLst>
                <a:path w="34289" h="21600" fill="none" extrusionOk="0">
                  <a:moveTo>
                    <a:pt x="0" y="8827"/>
                  </a:moveTo>
                  <a:cubicBezTo>
                    <a:pt x="4069" y="3278"/>
                    <a:pt x="10538" y="-1"/>
                    <a:pt x="17419" y="0"/>
                  </a:cubicBezTo>
                  <a:cubicBezTo>
                    <a:pt x="23982" y="0"/>
                    <a:pt x="30190" y="2984"/>
                    <a:pt x="34289" y="8110"/>
                  </a:cubicBezTo>
                </a:path>
                <a:path w="34289" h="21600" stroke="0" extrusionOk="0">
                  <a:moveTo>
                    <a:pt x="0" y="8827"/>
                  </a:moveTo>
                  <a:cubicBezTo>
                    <a:pt x="4069" y="3278"/>
                    <a:pt x="10538" y="-1"/>
                    <a:pt x="17419" y="0"/>
                  </a:cubicBezTo>
                  <a:cubicBezTo>
                    <a:pt x="23982" y="0"/>
                    <a:pt x="30190" y="2984"/>
                    <a:pt x="34289" y="8110"/>
                  </a:cubicBezTo>
                  <a:lnTo>
                    <a:pt x="17419" y="2160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13" name="Arc 124"/>
            <p:cNvSpPr>
              <a:spLocks/>
            </p:cNvSpPr>
            <p:nvPr/>
          </p:nvSpPr>
          <p:spPr bwMode="auto">
            <a:xfrm rot="-5400000" flipH="1" flipV="1">
              <a:off x="2273" y="3123"/>
              <a:ext cx="125" cy="62"/>
            </a:xfrm>
            <a:custGeom>
              <a:avLst/>
              <a:gdLst>
                <a:gd name="T0" fmla="*/ 0 w 38310"/>
                <a:gd name="T1" fmla="*/ 0 h 21600"/>
                <a:gd name="T2" fmla="*/ 0 w 38310"/>
                <a:gd name="T3" fmla="*/ 0 h 21600"/>
                <a:gd name="T4" fmla="*/ 0 w 38310"/>
                <a:gd name="T5" fmla="*/ 0 h 21600"/>
                <a:gd name="T6" fmla="*/ 0 60000 65536"/>
                <a:gd name="T7" fmla="*/ 0 60000 65536"/>
                <a:gd name="T8" fmla="*/ 0 60000 65536"/>
                <a:gd name="T9" fmla="*/ 0 w 38310"/>
                <a:gd name="T10" fmla="*/ 0 h 21600"/>
                <a:gd name="T11" fmla="*/ 38310 w 38310"/>
                <a:gd name="T12" fmla="*/ 21600 h 21600"/>
              </a:gdLst>
              <a:ahLst/>
              <a:cxnLst>
                <a:cxn ang="T6">
                  <a:pos x="T0" y="T1"/>
                </a:cxn>
                <a:cxn ang="T7">
                  <a:pos x="T2" y="T3"/>
                </a:cxn>
                <a:cxn ang="T8">
                  <a:pos x="T4" y="T5"/>
                </a:cxn>
              </a:cxnLst>
              <a:rect l="T9" t="T10" r="T11" b="T12"/>
              <a:pathLst>
                <a:path w="38310" h="21600" fill="none" extrusionOk="0">
                  <a:moveTo>
                    <a:pt x="0" y="11865"/>
                  </a:moveTo>
                  <a:cubicBezTo>
                    <a:pt x="3673" y="4588"/>
                    <a:pt x="11130" y="-1"/>
                    <a:pt x="19282" y="0"/>
                  </a:cubicBezTo>
                  <a:cubicBezTo>
                    <a:pt x="27235" y="0"/>
                    <a:pt x="34546" y="4371"/>
                    <a:pt x="38310" y="11377"/>
                  </a:cubicBezTo>
                </a:path>
                <a:path w="38310" h="21600" stroke="0" extrusionOk="0">
                  <a:moveTo>
                    <a:pt x="0" y="11865"/>
                  </a:moveTo>
                  <a:cubicBezTo>
                    <a:pt x="3673" y="4588"/>
                    <a:pt x="11130" y="-1"/>
                    <a:pt x="19282" y="0"/>
                  </a:cubicBezTo>
                  <a:cubicBezTo>
                    <a:pt x="27235" y="0"/>
                    <a:pt x="34546" y="4371"/>
                    <a:pt x="38310" y="11377"/>
                  </a:cubicBezTo>
                  <a:lnTo>
                    <a:pt x="19282" y="2160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14" name="Arc 125"/>
            <p:cNvSpPr>
              <a:spLocks/>
            </p:cNvSpPr>
            <p:nvPr/>
          </p:nvSpPr>
          <p:spPr bwMode="auto">
            <a:xfrm rot="-5400000" flipH="1" flipV="1">
              <a:off x="2282" y="3112"/>
              <a:ext cx="173" cy="86"/>
            </a:xfrm>
            <a:custGeom>
              <a:avLst/>
              <a:gdLst>
                <a:gd name="T0" fmla="*/ 0 w 38664"/>
                <a:gd name="T1" fmla="*/ 0 h 21600"/>
                <a:gd name="T2" fmla="*/ 0 w 38664"/>
                <a:gd name="T3" fmla="*/ 0 h 21600"/>
                <a:gd name="T4" fmla="*/ 0 w 38664"/>
                <a:gd name="T5" fmla="*/ 0 h 21600"/>
                <a:gd name="T6" fmla="*/ 0 60000 65536"/>
                <a:gd name="T7" fmla="*/ 0 60000 65536"/>
                <a:gd name="T8" fmla="*/ 0 60000 65536"/>
                <a:gd name="T9" fmla="*/ 0 w 38664"/>
                <a:gd name="T10" fmla="*/ 0 h 21600"/>
                <a:gd name="T11" fmla="*/ 38664 w 38664"/>
                <a:gd name="T12" fmla="*/ 21600 h 21600"/>
              </a:gdLst>
              <a:ahLst/>
              <a:cxnLst>
                <a:cxn ang="T6">
                  <a:pos x="T0" y="T1"/>
                </a:cxn>
                <a:cxn ang="T7">
                  <a:pos x="T2" y="T3"/>
                </a:cxn>
                <a:cxn ang="T8">
                  <a:pos x="T4" y="T5"/>
                </a:cxn>
              </a:cxnLst>
              <a:rect l="T9" t="T10" r="T11" b="T12"/>
              <a:pathLst>
                <a:path w="38664" h="21600" fill="none" extrusionOk="0">
                  <a:moveTo>
                    <a:pt x="0" y="11992"/>
                  </a:moveTo>
                  <a:cubicBezTo>
                    <a:pt x="3648" y="4645"/>
                    <a:pt x="11143" y="-1"/>
                    <a:pt x="19346" y="0"/>
                  </a:cubicBezTo>
                  <a:cubicBezTo>
                    <a:pt x="27525" y="0"/>
                    <a:pt x="35003" y="4620"/>
                    <a:pt x="38663" y="11936"/>
                  </a:cubicBezTo>
                </a:path>
                <a:path w="38664" h="21600" stroke="0" extrusionOk="0">
                  <a:moveTo>
                    <a:pt x="0" y="11992"/>
                  </a:moveTo>
                  <a:cubicBezTo>
                    <a:pt x="3648" y="4645"/>
                    <a:pt x="11143" y="-1"/>
                    <a:pt x="19346" y="0"/>
                  </a:cubicBezTo>
                  <a:cubicBezTo>
                    <a:pt x="27525" y="0"/>
                    <a:pt x="35003" y="4620"/>
                    <a:pt x="38663" y="11936"/>
                  </a:cubicBezTo>
                  <a:lnTo>
                    <a:pt x="19346" y="2160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15" name="Arc 126"/>
            <p:cNvSpPr>
              <a:spLocks/>
            </p:cNvSpPr>
            <p:nvPr/>
          </p:nvSpPr>
          <p:spPr bwMode="auto">
            <a:xfrm rot="-5400000" flipH="1" flipV="1">
              <a:off x="2291" y="3098"/>
              <a:ext cx="224" cy="113"/>
            </a:xfrm>
            <a:custGeom>
              <a:avLst/>
              <a:gdLst>
                <a:gd name="T0" fmla="*/ 0 w 39355"/>
                <a:gd name="T1" fmla="*/ 0 h 21600"/>
                <a:gd name="T2" fmla="*/ 0 w 39355"/>
                <a:gd name="T3" fmla="*/ 0 h 21600"/>
                <a:gd name="T4" fmla="*/ 0 w 39355"/>
                <a:gd name="T5" fmla="*/ 0 h 21600"/>
                <a:gd name="T6" fmla="*/ 0 60000 65536"/>
                <a:gd name="T7" fmla="*/ 0 60000 65536"/>
                <a:gd name="T8" fmla="*/ 0 60000 65536"/>
                <a:gd name="T9" fmla="*/ 0 w 39355"/>
                <a:gd name="T10" fmla="*/ 0 h 21600"/>
                <a:gd name="T11" fmla="*/ 39355 w 39355"/>
                <a:gd name="T12" fmla="*/ 21600 h 21600"/>
              </a:gdLst>
              <a:ahLst/>
              <a:cxnLst>
                <a:cxn ang="T6">
                  <a:pos x="T0" y="T1"/>
                </a:cxn>
                <a:cxn ang="T7">
                  <a:pos x="T2" y="T3"/>
                </a:cxn>
                <a:cxn ang="T8">
                  <a:pos x="T4" y="T5"/>
                </a:cxn>
              </a:cxnLst>
              <a:rect l="T9" t="T10" r="T11" b="T12"/>
              <a:pathLst>
                <a:path w="39355" h="21600" fill="none" extrusionOk="0">
                  <a:moveTo>
                    <a:pt x="-1" y="12722"/>
                  </a:moveTo>
                  <a:cubicBezTo>
                    <a:pt x="3490" y="4978"/>
                    <a:pt x="11196" y="-1"/>
                    <a:pt x="19691" y="0"/>
                  </a:cubicBezTo>
                  <a:cubicBezTo>
                    <a:pt x="28161" y="0"/>
                    <a:pt x="35849" y="4950"/>
                    <a:pt x="39354" y="12661"/>
                  </a:cubicBezTo>
                </a:path>
                <a:path w="39355" h="21600" stroke="0" extrusionOk="0">
                  <a:moveTo>
                    <a:pt x="-1" y="12722"/>
                  </a:moveTo>
                  <a:cubicBezTo>
                    <a:pt x="3490" y="4978"/>
                    <a:pt x="11196" y="-1"/>
                    <a:pt x="19691" y="0"/>
                  </a:cubicBezTo>
                  <a:cubicBezTo>
                    <a:pt x="28161" y="0"/>
                    <a:pt x="35849" y="4950"/>
                    <a:pt x="39354" y="12661"/>
                  </a:cubicBezTo>
                  <a:lnTo>
                    <a:pt x="19691" y="2160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nvGrpSpPr>
          <p:cNvPr id="22" name="Group 127"/>
          <p:cNvGrpSpPr>
            <a:grpSpLocks/>
          </p:cNvGrpSpPr>
          <p:nvPr/>
        </p:nvGrpSpPr>
        <p:grpSpPr bwMode="auto">
          <a:xfrm>
            <a:off x="5705475" y="2382838"/>
            <a:ext cx="280988" cy="355600"/>
            <a:chOff x="2090" y="3043"/>
            <a:chExt cx="177" cy="224"/>
          </a:xfrm>
        </p:grpSpPr>
        <p:sp>
          <p:nvSpPr>
            <p:cNvPr id="46208" name="Arc 128"/>
            <p:cNvSpPr>
              <a:spLocks/>
            </p:cNvSpPr>
            <p:nvPr/>
          </p:nvSpPr>
          <p:spPr bwMode="auto">
            <a:xfrm rot="5400000" flipV="1">
              <a:off x="2202" y="3130"/>
              <a:ext cx="82" cy="49"/>
            </a:xfrm>
            <a:custGeom>
              <a:avLst/>
              <a:gdLst>
                <a:gd name="T0" fmla="*/ 0 w 34289"/>
                <a:gd name="T1" fmla="*/ 0 h 21600"/>
                <a:gd name="T2" fmla="*/ 0 w 34289"/>
                <a:gd name="T3" fmla="*/ 0 h 21600"/>
                <a:gd name="T4" fmla="*/ 0 w 34289"/>
                <a:gd name="T5" fmla="*/ 0 h 21600"/>
                <a:gd name="T6" fmla="*/ 0 60000 65536"/>
                <a:gd name="T7" fmla="*/ 0 60000 65536"/>
                <a:gd name="T8" fmla="*/ 0 60000 65536"/>
                <a:gd name="T9" fmla="*/ 0 w 34289"/>
                <a:gd name="T10" fmla="*/ 0 h 21600"/>
                <a:gd name="T11" fmla="*/ 34289 w 34289"/>
                <a:gd name="T12" fmla="*/ 21600 h 21600"/>
              </a:gdLst>
              <a:ahLst/>
              <a:cxnLst>
                <a:cxn ang="T6">
                  <a:pos x="T0" y="T1"/>
                </a:cxn>
                <a:cxn ang="T7">
                  <a:pos x="T2" y="T3"/>
                </a:cxn>
                <a:cxn ang="T8">
                  <a:pos x="T4" y="T5"/>
                </a:cxn>
              </a:cxnLst>
              <a:rect l="T9" t="T10" r="T11" b="T12"/>
              <a:pathLst>
                <a:path w="34289" h="21600" fill="none" extrusionOk="0">
                  <a:moveTo>
                    <a:pt x="0" y="8827"/>
                  </a:moveTo>
                  <a:cubicBezTo>
                    <a:pt x="4069" y="3278"/>
                    <a:pt x="10538" y="-1"/>
                    <a:pt x="17419" y="0"/>
                  </a:cubicBezTo>
                  <a:cubicBezTo>
                    <a:pt x="23982" y="0"/>
                    <a:pt x="30190" y="2984"/>
                    <a:pt x="34289" y="8110"/>
                  </a:cubicBezTo>
                </a:path>
                <a:path w="34289" h="21600" stroke="0" extrusionOk="0">
                  <a:moveTo>
                    <a:pt x="0" y="8827"/>
                  </a:moveTo>
                  <a:cubicBezTo>
                    <a:pt x="4069" y="3278"/>
                    <a:pt x="10538" y="-1"/>
                    <a:pt x="17419" y="0"/>
                  </a:cubicBezTo>
                  <a:cubicBezTo>
                    <a:pt x="23982" y="0"/>
                    <a:pt x="30190" y="2984"/>
                    <a:pt x="34289" y="8110"/>
                  </a:cubicBezTo>
                  <a:lnTo>
                    <a:pt x="17419" y="2160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09" name="Arc 129"/>
            <p:cNvSpPr>
              <a:spLocks/>
            </p:cNvSpPr>
            <p:nvPr/>
          </p:nvSpPr>
          <p:spPr bwMode="auto">
            <a:xfrm rot="5400000" flipV="1">
              <a:off x="2151" y="3124"/>
              <a:ext cx="125" cy="62"/>
            </a:xfrm>
            <a:custGeom>
              <a:avLst/>
              <a:gdLst>
                <a:gd name="T0" fmla="*/ 0 w 38310"/>
                <a:gd name="T1" fmla="*/ 0 h 21600"/>
                <a:gd name="T2" fmla="*/ 0 w 38310"/>
                <a:gd name="T3" fmla="*/ 0 h 21600"/>
                <a:gd name="T4" fmla="*/ 0 w 38310"/>
                <a:gd name="T5" fmla="*/ 0 h 21600"/>
                <a:gd name="T6" fmla="*/ 0 60000 65536"/>
                <a:gd name="T7" fmla="*/ 0 60000 65536"/>
                <a:gd name="T8" fmla="*/ 0 60000 65536"/>
                <a:gd name="T9" fmla="*/ 0 w 38310"/>
                <a:gd name="T10" fmla="*/ 0 h 21600"/>
                <a:gd name="T11" fmla="*/ 38310 w 38310"/>
                <a:gd name="T12" fmla="*/ 21600 h 21600"/>
              </a:gdLst>
              <a:ahLst/>
              <a:cxnLst>
                <a:cxn ang="T6">
                  <a:pos x="T0" y="T1"/>
                </a:cxn>
                <a:cxn ang="T7">
                  <a:pos x="T2" y="T3"/>
                </a:cxn>
                <a:cxn ang="T8">
                  <a:pos x="T4" y="T5"/>
                </a:cxn>
              </a:cxnLst>
              <a:rect l="T9" t="T10" r="T11" b="T12"/>
              <a:pathLst>
                <a:path w="38310" h="21600" fill="none" extrusionOk="0">
                  <a:moveTo>
                    <a:pt x="0" y="11865"/>
                  </a:moveTo>
                  <a:cubicBezTo>
                    <a:pt x="3673" y="4588"/>
                    <a:pt x="11130" y="-1"/>
                    <a:pt x="19282" y="0"/>
                  </a:cubicBezTo>
                  <a:cubicBezTo>
                    <a:pt x="27235" y="0"/>
                    <a:pt x="34546" y="4371"/>
                    <a:pt x="38310" y="11377"/>
                  </a:cubicBezTo>
                </a:path>
                <a:path w="38310" h="21600" stroke="0" extrusionOk="0">
                  <a:moveTo>
                    <a:pt x="0" y="11865"/>
                  </a:moveTo>
                  <a:cubicBezTo>
                    <a:pt x="3673" y="4588"/>
                    <a:pt x="11130" y="-1"/>
                    <a:pt x="19282" y="0"/>
                  </a:cubicBezTo>
                  <a:cubicBezTo>
                    <a:pt x="27235" y="0"/>
                    <a:pt x="34546" y="4371"/>
                    <a:pt x="38310" y="11377"/>
                  </a:cubicBezTo>
                  <a:lnTo>
                    <a:pt x="19282" y="2160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10" name="Arc 130"/>
            <p:cNvSpPr>
              <a:spLocks/>
            </p:cNvSpPr>
            <p:nvPr/>
          </p:nvSpPr>
          <p:spPr bwMode="auto">
            <a:xfrm rot="5400000" flipV="1">
              <a:off x="2094" y="3113"/>
              <a:ext cx="173" cy="86"/>
            </a:xfrm>
            <a:custGeom>
              <a:avLst/>
              <a:gdLst>
                <a:gd name="T0" fmla="*/ 0 w 38664"/>
                <a:gd name="T1" fmla="*/ 0 h 21600"/>
                <a:gd name="T2" fmla="*/ 0 w 38664"/>
                <a:gd name="T3" fmla="*/ 0 h 21600"/>
                <a:gd name="T4" fmla="*/ 0 w 38664"/>
                <a:gd name="T5" fmla="*/ 0 h 21600"/>
                <a:gd name="T6" fmla="*/ 0 60000 65536"/>
                <a:gd name="T7" fmla="*/ 0 60000 65536"/>
                <a:gd name="T8" fmla="*/ 0 60000 65536"/>
                <a:gd name="T9" fmla="*/ 0 w 38664"/>
                <a:gd name="T10" fmla="*/ 0 h 21600"/>
                <a:gd name="T11" fmla="*/ 38664 w 38664"/>
                <a:gd name="T12" fmla="*/ 21600 h 21600"/>
              </a:gdLst>
              <a:ahLst/>
              <a:cxnLst>
                <a:cxn ang="T6">
                  <a:pos x="T0" y="T1"/>
                </a:cxn>
                <a:cxn ang="T7">
                  <a:pos x="T2" y="T3"/>
                </a:cxn>
                <a:cxn ang="T8">
                  <a:pos x="T4" y="T5"/>
                </a:cxn>
              </a:cxnLst>
              <a:rect l="T9" t="T10" r="T11" b="T12"/>
              <a:pathLst>
                <a:path w="38664" h="21600" fill="none" extrusionOk="0">
                  <a:moveTo>
                    <a:pt x="0" y="11992"/>
                  </a:moveTo>
                  <a:cubicBezTo>
                    <a:pt x="3648" y="4645"/>
                    <a:pt x="11143" y="-1"/>
                    <a:pt x="19346" y="0"/>
                  </a:cubicBezTo>
                  <a:cubicBezTo>
                    <a:pt x="27525" y="0"/>
                    <a:pt x="35003" y="4620"/>
                    <a:pt x="38663" y="11936"/>
                  </a:cubicBezTo>
                </a:path>
                <a:path w="38664" h="21600" stroke="0" extrusionOk="0">
                  <a:moveTo>
                    <a:pt x="0" y="11992"/>
                  </a:moveTo>
                  <a:cubicBezTo>
                    <a:pt x="3648" y="4645"/>
                    <a:pt x="11143" y="-1"/>
                    <a:pt x="19346" y="0"/>
                  </a:cubicBezTo>
                  <a:cubicBezTo>
                    <a:pt x="27525" y="0"/>
                    <a:pt x="35003" y="4620"/>
                    <a:pt x="38663" y="11936"/>
                  </a:cubicBezTo>
                  <a:lnTo>
                    <a:pt x="19346" y="2160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11" name="Arc 131"/>
            <p:cNvSpPr>
              <a:spLocks/>
            </p:cNvSpPr>
            <p:nvPr/>
          </p:nvSpPr>
          <p:spPr bwMode="auto">
            <a:xfrm rot="5400000" flipV="1">
              <a:off x="2035" y="3098"/>
              <a:ext cx="224" cy="113"/>
            </a:xfrm>
            <a:custGeom>
              <a:avLst/>
              <a:gdLst>
                <a:gd name="T0" fmla="*/ 0 w 39355"/>
                <a:gd name="T1" fmla="*/ 0 h 21600"/>
                <a:gd name="T2" fmla="*/ 0 w 39355"/>
                <a:gd name="T3" fmla="*/ 0 h 21600"/>
                <a:gd name="T4" fmla="*/ 0 w 39355"/>
                <a:gd name="T5" fmla="*/ 0 h 21600"/>
                <a:gd name="T6" fmla="*/ 0 60000 65536"/>
                <a:gd name="T7" fmla="*/ 0 60000 65536"/>
                <a:gd name="T8" fmla="*/ 0 60000 65536"/>
                <a:gd name="T9" fmla="*/ 0 w 39355"/>
                <a:gd name="T10" fmla="*/ 0 h 21600"/>
                <a:gd name="T11" fmla="*/ 39355 w 39355"/>
                <a:gd name="T12" fmla="*/ 21600 h 21600"/>
              </a:gdLst>
              <a:ahLst/>
              <a:cxnLst>
                <a:cxn ang="T6">
                  <a:pos x="T0" y="T1"/>
                </a:cxn>
                <a:cxn ang="T7">
                  <a:pos x="T2" y="T3"/>
                </a:cxn>
                <a:cxn ang="T8">
                  <a:pos x="T4" y="T5"/>
                </a:cxn>
              </a:cxnLst>
              <a:rect l="T9" t="T10" r="T11" b="T12"/>
              <a:pathLst>
                <a:path w="39355" h="21600" fill="none" extrusionOk="0">
                  <a:moveTo>
                    <a:pt x="-1" y="12722"/>
                  </a:moveTo>
                  <a:cubicBezTo>
                    <a:pt x="3490" y="4978"/>
                    <a:pt x="11196" y="-1"/>
                    <a:pt x="19691" y="0"/>
                  </a:cubicBezTo>
                  <a:cubicBezTo>
                    <a:pt x="28161" y="0"/>
                    <a:pt x="35849" y="4950"/>
                    <a:pt x="39354" y="12661"/>
                  </a:cubicBezTo>
                </a:path>
                <a:path w="39355" h="21600" stroke="0" extrusionOk="0">
                  <a:moveTo>
                    <a:pt x="-1" y="12722"/>
                  </a:moveTo>
                  <a:cubicBezTo>
                    <a:pt x="3490" y="4978"/>
                    <a:pt x="11196" y="-1"/>
                    <a:pt x="19691" y="0"/>
                  </a:cubicBezTo>
                  <a:cubicBezTo>
                    <a:pt x="28161" y="0"/>
                    <a:pt x="35849" y="4950"/>
                    <a:pt x="39354" y="12661"/>
                  </a:cubicBezTo>
                  <a:lnTo>
                    <a:pt x="19691" y="21600"/>
                  </a:lnTo>
                  <a:close/>
                </a:path>
              </a:pathLst>
            </a:custGeom>
            <a:noFill/>
            <a:ln w="1905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46123" name="Oval 132"/>
          <p:cNvSpPr>
            <a:spLocks noChangeArrowheads="1"/>
          </p:cNvSpPr>
          <p:nvPr/>
        </p:nvSpPr>
        <p:spPr bwMode="auto">
          <a:xfrm>
            <a:off x="4605338" y="2505075"/>
            <a:ext cx="88900" cy="889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23" name="Group 133"/>
          <p:cNvGrpSpPr>
            <a:grpSpLocks/>
          </p:cNvGrpSpPr>
          <p:nvPr/>
        </p:nvGrpSpPr>
        <p:grpSpPr bwMode="auto">
          <a:xfrm rot="-5400000">
            <a:off x="4634707" y="2410620"/>
            <a:ext cx="355600" cy="280987"/>
            <a:chOff x="1856" y="1614"/>
            <a:chExt cx="224" cy="177"/>
          </a:xfrm>
        </p:grpSpPr>
        <p:sp>
          <p:nvSpPr>
            <p:cNvPr id="46204" name="Arc 134"/>
            <p:cNvSpPr>
              <a:spLocks/>
            </p:cNvSpPr>
            <p:nvPr/>
          </p:nvSpPr>
          <p:spPr bwMode="auto">
            <a:xfrm flipH="1" flipV="1">
              <a:off x="1927" y="1614"/>
              <a:ext cx="82" cy="49"/>
            </a:xfrm>
            <a:custGeom>
              <a:avLst/>
              <a:gdLst>
                <a:gd name="T0" fmla="*/ 0 w 34289"/>
                <a:gd name="T1" fmla="*/ 0 h 21600"/>
                <a:gd name="T2" fmla="*/ 0 w 34289"/>
                <a:gd name="T3" fmla="*/ 0 h 21600"/>
                <a:gd name="T4" fmla="*/ 0 w 34289"/>
                <a:gd name="T5" fmla="*/ 0 h 21600"/>
                <a:gd name="T6" fmla="*/ 0 60000 65536"/>
                <a:gd name="T7" fmla="*/ 0 60000 65536"/>
                <a:gd name="T8" fmla="*/ 0 60000 65536"/>
                <a:gd name="T9" fmla="*/ 0 w 34289"/>
                <a:gd name="T10" fmla="*/ 0 h 21600"/>
                <a:gd name="T11" fmla="*/ 34289 w 34289"/>
                <a:gd name="T12" fmla="*/ 21600 h 21600"/>
              </a:gdLst>
              <a:ahLst/>
              <a:cxnLst>
                <a:cxn ang="T6">
                  <a:pos x="T0" y="T1"/>
                </a:cxn>
                <a:cxn ang="T7">
                  <a:pos x="T2" y="T3"/>
                </a:cxn>
                <a:cxn ang="T8">
                  <a:pos x="T4" y="T5"/>
                </a:cxn>
              </a:cxnLst>
              <a:rect l="T9" t="T10" r="T11" b="T12"/>
              <a:pathLst>
                <a:path w="34289" h="21600" fill="none" extrusionOk="0">
                  <a:moveTo>
                    <a:pt x="0" y="8827"/>
                  </a:moveTo>
                  <a:cubicBezTo>
                    <a:pt x="4069" y="3278"/>
                    <a:pt x="10538" y="-1"/>
                    <a:pt x="17419" y="0"/>
                  </a:cubicBezTo>
                  <a:cubicBezTo>
                    <a:pt x="23982" y="0"/>
                    <a:pt x="30190" y="2984"/>
                    <a:pt x="34289" y="8110"/>
                  </a:cubicBezTo>
                </a:path>
                <a:path w="34289" h="21600" stroke="0" extrusionOk="0">
                  <a:moveTo>
                    <a:pt x="0" y="8827"/>
                  </a:moveTo>
                  <a:cubicBezTo>
                    <a:pt x="4069" y="3278"/>
                    <a:pt x="10538" y="-1"/>
                    <a:pt x="17419" y="0"/>
                  </a:cubicBezTo>
                  <a:cubicBezTo>
                    <a:pt x="23982" y="0"/>
                    <a:pt x="30190" y="2984"/>
                    <a:pt x="34289" y="8110"/>
                  </a:cubicBezTo>
                  <a:lnTo>
                    <a:pt x="17419"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05" name="Arc 135"/>
            <p:cNvSpPr>
              <a:spLocks/>
            </p:cNvSpPr>
            <p:nvPr/>
          </p:nvSpPr>
          <p:spPr bwMode="auto">
            <a:xfrm flipH="1" flipV="1">
              <a:off x="1906" y="1637"/>
              <a:ext cx="125" cy="62"/>
            </a:xfrm>
            <a:custGeom>
              <a:avLst/>
              <a:gdLst>
                <a:gd name="T0" fmla="*/ 0 w 38310"/>
                <a:gd name="T1" fmla="*/ 0 h 21600"/>
                <a:gd name="T2" fmla="*/ 0 w 38310"/>
                <a:gd name="T3" fmla="*/ 0 h 21600"/>
                <a:gd name="T4" fmla="*/ 0 w 38310"/>
                <a:gd name="T5" fmla="*/ 0 h 21600"/>
                <a:gd name="T6" fmla="*/ 0 60000 65536"/>
                <a:gd name="T7" fmla="*/ 0 60000 65536"/>
                <a:gd name="T8" fmla="*/ 0 60000 65536"/>
                <a:gd name="T9" fmla="*/ 0 w 38310"/>
                <a:gd name="T10" fmla="*/ 0 h 21600"/>
                <a:gd name="T11" fmla="*/ 38310 w 38310"/>
                <a:gd name="T12" fmla="*/ 21600 h 21600"/>
              </a:gdLst>
              <a:ahLst/>
              <a:cxnLst>
                <a:cxn ang="T6">
                  <a:pos x="T0" y="T1"/>
                </a:cxn>
                <a:cxn ang="T7">
                  <a:pos x="T2" y="T3"/>
                </a:cxn>
                <a:cxn ang="T8">
                  <a:pos x="T4" y="T5"/>
                </a:cxn>
              </a:cxnLst>
              <a:rect l="T9" t="T10" r="T11" b="T12"/>
              <a:pathLst>
                <a:path w="38310" h="21600" fill="none" extrusionOk="0">
                  <a:moveTo>
                    <a:pt x="0" y="11865"/>
                  </a:moveTo>
                  <a:cubicBezTo>
                    <a:pt x="3673" y="4588"/>
                    <a:pt x="11130" y="-1"/>
                    <a:pt x="19282" y="0"/>
                  </a:cubicBezTo>
                  <a:cubicBezTo>
                    <a:pt x="27235" y="0"/>
                    <a:pt x="34546" y="4371"/>
                    <a:pt x="38310" y="11377"/>
                  </a:cubicBezTo>
                </a:path>
                <a:path w="38310" h="21600" stroke="0" extrusionOk="0">
                  <a:moveTo>
                    <a:pt x="0" y="11865"/>
                  </a:moveTo>
                  <a:cubicBezTo>
                    <a:pt x="3673" y="4588"/>
                    <a:pt x="11130" y="-1"/>
                    <a:pt x="19282" y="0"/>
                  </a:cubicBezTo>
                  <a:cubicBezTo>
                    <a:pt x="27235" y="0"/>
                    <a:pt x="34546" y="4371"/>
                    <a:pt x="38310" y="11377"/>
                  </a:cubicBezTo>
                  <a:lnTo>
                    <a:pt x="19282"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06" name="Arc 136"/>
            <p:cNvSpPr>
              <a:spLocks/>
            </p:cNvSpPr>
            <p:nvPr/>
          </p:nvSpPr>
          <p:spPr bwMode="auto">
            <a:xfrm flipH="1" flipV="1">
              <a:off x="1881" y="1658"/>
              <a:ext cx="173" cy="86"/>
            </a:xfrm>
            <a:custGeom>
              <a:avLst/>
              <a:gdLst>
                <a:gd name="T0" fmla="*/ 0 w 38664"/>
                <a:gd name="T1" fmla="*/ 0 h 21600"/>
                <a:gd name="T2" fmla="*/ 0 w 38664"/>
                <a:gd name="T3" fmla="*/ 0 h 21600"/>
                <a:gd name="T4" fmla="*/ 0 w 38664"/>
                <a:gd name="T5" fmla="*/ 0 h 21600"/>
                <a:gd name="T6" fmla="*/ 0 60000 65536"/>
                <a:gd name="T7" fmla="*/ 0 60000 65536"/>
                <a:gd name="T8" fmla="*/ 0 60000 65536"/>
                <a:gd name="T9" fmla="*/ 0 w 38664"/>
                <a:gd name="T10" fmla="*/ 0 h 21600"/>
                <a:gd name="T11" fmla="*/ 38664 w 38664"/>
                <a:gd name="T12" fmla="*/ 21600 h 21600"/>
              </a:gdLst>
              <a:ahLst/>
              <a:cxnLst>
                <a:cxn ang="T6">
                  <a:pos x="T0" y="T1"/>
                </a:cxn>
                <a:cxn ang="T7">
                  <a:pos x="T2" y="T3"/>
                </a:cxn>
                <a:cxn ang="T8">
                  <a:pos x="T4" y="T5"/>
                </a:cxn>
              </a:cxnLst>
              <a:rect l="T9" t="T10" r="T11" b="T12"/>
              <a:pathLst>
                <a:path w="38664" h="21600" fill="none" extrusionOk="0">
                  <a:moveTo>
                    <a:pt x="0" y="11992"/>
                  </a:moveTo>
                  <a:cubicBezTo>
                    <a:pt x="3648" y="4645"/>
                    <a:pt x="11143" y="-1"/>
                    <a:pt x="19346" y="0"/>
                  </a:cubicBezTo>
                  <a:cubicBezTo>
                    <a:pt x="27525" y="0"/>
                    <a:pt x="35003" y="4620"/>
                    <a:pt x="38663" y="11936"/>
                  </a:cubicBezTo>
                </a:path>
                <a:path w="38664" h="21600" stroke="0" extrusionOk="0">
                  <a:moveTo>
                    <a:pt x="0" y="11992"/>
                  </a:moveTo>
                  <a:cubicBezTo>
                    <a:pt x="3648" y="4645"/>
                    <a:pt x="11143" y="-1"/>
                    <a:pt x="19346" y="0"/>
                  </a:cubicBezTo>
                  <a:cubicBezTo>
                    <a:pt x="27525" y="0"/>
                    <a:pt x="35003" y="4620"/>
                    <a:pt x="38663" y="11936"/>
                  </a:cubicBezTo>
                  <a:lnTo>
                    <a:pt x="19346"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07" name="Arc 137"/>
            <p:cNvSpPr>
              <a:spLocks/>
            </p:cNvSpPr>
            <p:nvPr/>
          </p:nvSpPr>
          <p:spPr bwMode="auto">
            <a:xfrm flipH="1" flipV="1">
              <a:off x="1856" y="1678"/>
              <a:ext cx="224" cy="113"/>
            </a:xfrm>
            <a:custGeom>
              <a:avLst/>
              <a:gdLst>
                <a:gd name="T0" fmla="*/ 0 w 39355"/>
                <a:gd name="T1" fmla="*/ 0 h 21600"/>
                <a:gd name="T2" fmla="*/ 0 w 39355"/>
                <a:gd name="T3" fmla="*/ 0 h 21600"/>
                <a:gd name="T4" fmla="*/ 0 w 39355"/>
                <a:gd name="T5" fmla="*/ 0 h 21600"/>
                <a:gd name="T6" fmla="*/ 0 60000 65536"/>
                <a:gd name="T7" fmla="*/ 0 60000 65536"/>
                <a:gd name="T8" fmla="*/ 0 60000 65536"/>
                <a:gd name="T9" fmla="*/ 0 w 39355"/>
                <a:gd name="T10" fmla="*/ 0 h 21600"/>
                <a:gd name="T11" fmla="*/ 39355 w 39355"/>
                <a:gd name="T12" fmla="*/ 21600 h 21600"/>
              </a:gdLst>
              <a:ahLst/>
              <a:cxnLst>
                <a:cxn ang="T6">
                  <a:pos x="T0" y="T1"/>
                </a:cxn>
                <a:cxn ang="T7">
                  <a:pos x="T2" y="T3"/>
                </a:cxn>
                <a:cxn ang="T8">
                  <a:pos x="T4" y="T5"/>
                </a:cxn>
              </a:cxnLst>
              <a:rect l="T9" t="T10" r="T11" b="T12"/>
              <a:pathLst>
                <a:path w="39355" h="21600" fill="none" extrusionOk="0">
                  <a:moveTo>
                    <a:pt x="-1" y="12722"/>
                  </a:moveTo>
                  <a:cubicBezTo>
                    <a:pt x="3490" y="4978"/>
                    <a:pt x="11196" y="-1"/>
                    <a:pt x="19691" y="0"/>
                  </a:cubicBezTo>
                  <a:cubicBezTo>
                    <a:pt x="28161" y="0"/>
                    <a:pt x="35849" y="4950"/>
                    <a:pt x="39354" y="12661"/>
                  </a:cubicBezTo>
                </a:path>
                <a:path w="39355" h="21600" stroke="0" extrusionOk="0">
                  <a:moveTo>
                    <a:pt x="-1" y="12722"/>
                  </a:moveTo>
                  <a:cubicBezTo>
                    <a:pt x="3490" y="4978"/>
                    <a:pt x="11196" y="-1"/>
                    <a:pt x="19691" y="0"/>
                  </a:cubicBezTo>
                  <a:cubicBezTo>
                    <a:pt x="28161" y="0"/>
                    <a:pt x="35849" y="4950"/>
                    <a:pt x="39354" y="12661"/>
                  </a:cubicBezTo>
                  <a:lnTo>
                    <a:pt x="19691"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46125" name="Oval 138"/>
          <p:cNvSpPr>
            <a:spLocks noChangeArrowheads="1"/>
          </p:cNvSpPr>
          <p:nvPr/>
        </p:nvSpPr>
        <p:spPr bwMode="auto">
          <a:xfrm>
            <a:off x="9224963" y="4343400"/>
            <a:ext cx="88900" cy="889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24" name="Group 139"/>
          <p:cNvGrpSpPr>
            <a:grpSpLocks/>
          </p:cNvGrpSpPr>
          <p:nvPr/>
        </p:nvGrpSpPr>
        <p:grpSpPr bwMode="auto">
          <a:xfrm rot="5400000">
            <a:off x="8936832" y="4248945"/>
            <a:ext cx="355600" cy="280987"/>
            <a:chOff x="4766" y="2772"/>
            <a:chExt cx="224" cy="177"/>
          </a:xfrm>
        </p:grpSpPr>
        <p:sp>
          <p:nvSpPr>
            <p:cNvPr id="46200" name="Arc 140"/>
            <p:cNvSpPr>
              <a:spLocks/>
            </p:cNvSpPr>
            <p:nvPr/>
          </p:nvSpPr>
          <p:spPr bwMode="auto">
            <a:xfrm flipH="1" flipV="1">
              <a:off x="4837" y="2772"/>
              <a:ext cx="82" cy="49"/>
            </a:xfrm>
            <a:custGeom>
              <a:avLst/>
              <a:gdLst>
                <a:gd name="T0" fmla="*/ 0 w 34289"/>
                <a:gd name="T1" fmla="*/ 0 h 21600"/>
                <a:gd name="T2" fmla="*/ 0 w 34289"/>
                <a:gd name="T3" fmla="*/ 0 h 21600"/>
                <a:gd name="T4" fmla="*/ 0 w 34289"/>
                <a:gd name="T5" fmla="*/ 0 h 21600"/>
                <a:gd name="T6" fmla="*/ 0 60000 65536"/>
                <a:gd name="T7" fmla="*/ 0 60000 65536"/>
                <a:gd name="T8" fmla="*/ 0 60000 65536"/>
                <a:gd name="T9" fmla="*/ 0 w 34289"/>
                <a:gd name="T10" fmla="*/ 0 h 21600"/>
                <a:gd name="T11" fmla="*/ 34289 w 34289"/>
                <a:gd name="T12" fmla="*/ 21600 h 21600"/>
              </a:gdLst>
              <a:ahLst/>
              <a:cxnLst>
                <a:cxn ang="T6">
                  <a:pos x="T0" y="T1"/>
                </a:cxn>
                <a:cxn ang="T7">
                  <a:pos x="T2" y="T3"/>
                </a:cxn>
                <a:cxn ang="T8">
                  <a:pos x="T4" y="T5"/>
                </a:cxn>
              </a:cxnLst>
              <a:rect l="T9" t="T10" r="T11" b="T12"/>
              <a:pathLst>
                <a:path w="34289" h="21600" fill="none" extrusionOk="0">
                  <a:moveTo>
                    <a:pt x="0" y="8827"/>
                  </a:moveTo>
                  <a:cubicBezTo>
                    <a:pt x="4069" y="3278"/>
                    <a:pt x="10538" y="-1"/>
                    <a:pt x="17419" y="0"/>
                  </a:cubicBezTo>
                  <a:cubicBezTo>
                    <a:pt x="23982" y="0"/>
                    <a:pt x="30190" y="2984"/>
                    <a:pt x="34289" y="8110"/>
                  </a:cubicBezTo>
                </a:path>
                <a:path w="34289" h="21600" stroke="0" extrusionOk="0">
                  <a:moveTo>
                    <a:pt x="0" y="8827"/>
                  </a:moveTo>
                  <a:cubicBezTo>
                    <a:pt x="4069" y="3278"/>
                    <a:pt x="10538" y="-1"/>
                    <a:pt x="17419" y="0"/>
                  </a:cubicBezTo>
                  <a:cubicBezTo>
                    <a:pt x="23982" y="0"/>
                    <a:pt x="30190" y="2984"/>
                    <a:pt x="34289" y="8110"/>
                  </a:cubicBezTo>
                  <a:lnTo>
                    <a:pt x="17419"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01" name="Arc 141"/>
            <p:cNvSpPr>
              <a:spLocks/>
            </p:cNvSpPr>
            <p:nvPr/>
          </p:nvSpPr>
          <p:spPr bwMode="auto">
            <a:xfrm flipH="1" flipV="1">
              <a:off x="4816" y="2795"/>
              <a:ext cx="125" cy="62"/>
            </a:xfrm>
            <a:custGeom>
              <a:avLst/>
              <a:gdLst>
                <a:gd name="T0" fmla="*/ 0 w 38310"/>
                <a:gd name="T1" fmla="*/ 0 h 21600"/>
                <a:gd name="T2" fmla="*/ 0 w 38310"/>
                <a:gd name="T3" fmla="*/ 0 h 21600"/>
                <a:gd name="T4" fmla="*/ 0 w 38310"/>
                <a:gd name="T5" fmla="*/ 0 h 21600"/>
                <a:gd name="T6" fmla="*/ 0 60000 65536"/>
                <a:gd name="T7" fmla="*/ 0 60000 65536"/>
                <a:gd name="T8" fmla="*/ 0 60000 65536"/>
                <a:gd name="T9" fmla="*/ 0 w 38310"/>
                <a:gd name="T10" fmla="*/ 0 h 21600"/>
                <a:gd name="T11" fmla="*/ 38310 w 38310"/>
                <a:gd name="T12" fmla="*/ 21600 h 21600"/>
              </a:gdLst>
              <a:ahLst/>
              <a:cxnLst>
                <a:cxn ang="T6">
                  <a:pos x="T0" y="T1"/>
                </a:cxn>
                <a:cxn ang="T7">
                  <a:pos x="T2" y="T3"/>
                </a:cxn>
                <a:cxn ang="T8">
                  <a:pos x="T4" y="T5"/>
                </a:cxn>
              </a:cxnLst>
              <a:rect l="T9" t="T10" r="T11" b="T12"/>
              <a:pathLst>
                <a:path w="38310" h="21600" fill="none" extrusionOk="0">
                  <a:moveTo>
                    <a:pt x="0" y="11865"/>
                  </a:moveTo>
                  <a:cubicBezTo>
                    <a:pt x="3673" y="4588"/>
                    <a:pt x="11130" y="-1"/>
                    <a:pt x="19282" y="0"/>
                  </a:cubicBezTo>
                  <a:cubicBezTo>
                    <a:pt x="27235" y="0"/>
                    <a:pt x="34546" y="4371"/>
                    <a:pt x="38310" y="11377"/>
                  </a:cubicBezTo>
                </a:path>
                <a:path w="38310" h="21600" stroke="0" extrusionOk="0">
                  <a:moveTo>
                    <a:pt x="0" y="11865"/>
                  </a:moveTo>
                  <a:cubicBezTo>
                    <a:pt x="3673" y="4588"/>
                    <a:pt x="11130" y="-1"/>
                    <a:pt x="19282" y="0"/>
                  </a:cubicBezTo>
                  <a:cubicBezTo>
                    <a:pt x="27235" y="0"/>
                    <a:pt x="34546" y="4371"/>
                    <a:pt x="38310" y="11377"/>
                  </a:cubicBezTo>
                  <a:lnTo>
                    <a:pt x="19282"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02" name="Arc 142"/>
            <p:cNvSpPr>
              <a:spLocks/>
            </p:cNvSpPr>
            <p:nvPr/>
          </p:nvSpPr>
          <p:spPr bwMode="auto">
            <a:xfrm flipH="1" flipV="1">
              <a:off x="4791" y="2816"/>
              <a:ext cx="173" cy="86"/>
            </a:xfrm>
            <a:custGeom>
              <a:avLst/>
              <a:gdLst>
                <a:gd name="T0" fmla="*/ 0 w 38664"/>
                <a:gd name="T1" fmla="*/ 0 h 21600"/>
                <a:gd name="T2" fmla="*/ 0 w 38664"/>
                <a:gd name="T3" fmla="*/ 0 h 21600"/>
                <a:gd name="T4" fmla="*/ 0 w 38664"/>
                <a:gd name="T5" fmla="*/ 0 h 21600"/>
                <a:gd name="T6" fmla="*/ 0 60000 65536"/>
                <a:gd name="T7" fmla="*/ 0 60000 65536"/>
                <a:gd name="T8" fmla="*/ 0 60000 65536"/>
                <a:gd name="T9" fmla="*/ 0 w 38664"/>
                <a:gd name="T10" fmla="*/ 0 h 21600"/>
                <a:gd name="T11" fmla="*/ 38664 w 38664"/>
                <a:gd name="T12" fmla="*/ 21600 h 21600"/>
              </a:gdLst>
              <a:ahLst/>
              <a:cxnLst>
                <a:cxn ang="T6">
                  <a:pos x="T0" y="T1"/>
                </a:cxn>
                <a:cxn ang="T7">
                  <a:pos x="T2" y="T3"/>
                </a:cxn>
                <a:cxn ang="T8">
                  <a:pos x="T4" y="T5"/>
                </a:cxn>
              </a:cxnLst>
              <a:rect l="T9" t="T10" r="T11" b="T12"/>
              <a:pathLst>
                <a:path w="38664" h="21600" fill="none" extrusionOk="0">
                  <a:moveTo>
                    <a:pt x="0" y="11992"/>
                  </a:moveTo>
                  <a:cubicBezTo>
                    <a:pt x="3648" y="4645"/>
                    <a:pt x="11143" y="-1"/>
                    <a:pt x="19346" y="0"/>
                  </a:cubicBezTo>
                  <a:cubicBezTo>
                    <a:pt x="27525" y="0"/>
                    <a:pt x="35003" y="4620"/>
                    <a:pt x="38663" y="11936"/>
                  </a:cubicBezTo>
                </a:path>
                <a:path w="38664" h="21600" stroke="0" extrusionOk="0">
                  <a:moveTo>
                    <a:pt x="0" y="11992"/>
                  </a:moveTo>
                  <a:cubicBezTo>
                    <a:pt x="3648" y="4645"/>
                    <a:pt x="11143" y="-1"/>
                    <a:pt x="19346" y="0"/>
                  </a:cubicBezTo>
                  <a:cubicBezTo>
                    <a:pt x="27525" y="0"/>
                    <a:pt x="35003" y="4620"/>
                    <a:pt x="38663" y="11936"/>
                  </a:cubicBezTo>
                  <a:lnTo>
                    <a:pt x="19346"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203" name="Arc 143"/>
            <p:cNvSpPr>
              <a:spLocks/>
            </p:cNvSpPr>
            <p:nvPr/>
          </p:nvSpPr>
          <p:spPr bwMode="auto">
            <a:xfrm flipH="1" flipV="1">
              <a:off x="4766" y="2836"/>
              <a:ext cx="224" cy="113"/>
            </a:xfrm>
            <a:custGeom>
              <a:avLst/>
              <a:gdLst>
                <a:gd name="T0" fmla="*/ 0 w 39355"/>
                <a:gd name="T1" fmla="*/ 0 h 21600"/>
                <a:gd name="T2" fmla="*/ 0 w 39355"/>
                <a:gd name="T3" fmla="*/ 0 h 21600"/>
                <a:gd name="T4" fmla="*/ 0 w 39355"/>
                <a:gd name="T5" fmla="*/ 0 h 21600"/>
                <a:gd name="T6" fmla="*/ 0 60000 65536"/>
                <a:gd name="T7" fmla="*/ 0 60000 65536"/>
                <a:gd name="T8" fmla="*/ 0 60000 65536"/>
                <a:gd name="T9" fmla="*/ 0 w 39355"/>
                <a:gd name="T10" fmla="*/ 0 h 21600"/>
                <a:gd name="T11" fmla="*/ 39355 w 39355"/>
                <a:gd name="T12" fmla="*/ 21600 h 21600"/>
              </a:gdLst>
              <a:ahLst/>
              <a:cxnLst>
                <a:cxn ang="T6">
                  <a:pos x="T0" y="T1"/>
                </a:cxn>
                <a:cxn ang="T7">
                  <a:pos x="T2" y="T3"/>
                </a:cxn>
                <a:cxn ang="T8">
                  <a:pos x="T4" y="T5"/>
                </a:cxn>
              </a:cxnLst>
              <a:rect l="T9" t="T10" r="T11" b="T12"/>
              <a:pathLst>
                <a:path w="39355" h="21600" fill="none" extrusionOk="0">
                  <a:moveTo>
                    <a:pt x="-1" y="12722"/>
                  </a:moveTo>
                  <a:cubicBezTo>
                    <a:pt x="3490" y="4978"/>
                    <a:pt x="11196" y="-1"/>
                    <a:pt x="19691" y="0"/>
                  </a:cubicBezTo>
                  <a:cubicBezTo>
                    <a:pt x="28161" y="0"/>
                    <a:pt x="35849" y="4950"/>
                    <a:pt x="39354" y="12661"/>
                  </a:cubicBezTo>
                </a:path>
                <a:path w="39355" h="21600" stroke="0" extrusionOk="0">
                  <a:moveTo>
                    <a:pt x="-1" y="12722"/>
                  </a:moveTo>
                  <a:cubicBezTo>
                    <a:pt x="3490" y="4978"/>
                    <a:pt x="11196" y="-1"/>
                    <a:pt x="19691" y="0"/>
                  </a:cubicBezTo>
                  <a:cubicBezTo>
                    <a:pt x="28161" y="0"/>
                    <a:pt x="35849" y="4950"/>
                    <a:pt x="39354" y="12661"/>
                  </a:cubicBezTo>
                  <a:lnTo>
                    <a:pt x="19691"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46127" name="Oval 144"/>
          <p:cNvSpPr>
            <a:spLocks noChangeArrowheads="1"/>
          </p:cNvSpPr>
          <p:nvPr/>
        </p:nvSpPr>
        <p:spPr bwMode="auto">
          <a:xfrm rot="5400000" flipH="1">
            <a:off x="8429625" y="3324225"/>
            <a:ext cx="88900" cy="88900"/>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25" name="Group 145"/>
          <p:cNvGrpSpPr>
            <a:grpSpLocks/>
          </p:cNvGrpSpPr>
          <p:nvPr/>
        </p:nvGrpSpPr>
        <p:grpSpPr bwMode="auto">
          <a:xfrm>
            <a:off x="8178800" y="3192463"/>
            <a:ext cx="280988" cy="355600"/>
            <a:chOff x="4192" y="2011"/>
            <a:chExt cx="177" cy="224"/>
          </a:xfrm>
        </p:grpSpPr>
        <p:sp>
          <p:nvSpPr>
            <p:cNvPr id="46196" name="Arc 146"/>
            <p:cNvSpPr>
              <a:spLocks/>
            </p:cNvSpPr>
            <p:nvPr/>
          </p:nvSpPr>
          <p:spPr bwMode="auto">
            <a:xfrm rot="5400000" flipV="1">
              <a:off x="4304" y="2098"/>
              <a:ext cx="82" cy="49"/>
            </a:xfrm>
            <a:custGeom>
              <a:avLst/>
              <a:gdLst>
                <a:gd name="T0" fmla="*/ 0 w 34289"/>
                <a:gd name="T1" fmla="*/ 0 h 21600"/>
                <a:gd name="T2" fmla="*/ 0 w 34289"/>
                <a:gd name="T3" fmla="*/ 0 h 21600"/>
                <a:gd name="T4" fmla="*/ 0 w 34289"/>
                <a:gd name="T5" fmla="*/ 0 h 21600"/>
                <a:gd name="T6" fmla="*/ 0 60000 65536"/>
                <a:gd name="T7" fmla="*/ 0 60000 65536"/>
                <a:gd name="T8" fmla="*/ 0 60000 65536"/>
                <a:gd name="T9" fmla="*/ 0 w 34289"/>
                <a:gd name="T10" fmla="*/ 0 h 21600"/>
                <a:gd name="T11" fmla="*/ 34289 w 34289"/>
                <a:gd name="T12" fmla="*/ 21600 h 21600"/>
              </a:gdLst>
              <a:ahLst/>
              <a:cxnLst>
                <a:cxn ang="T6">
                  <a:pos x="T0" y="T1"/>
                </a:cxn>
                <a:cxn ang="T7">
                  <a:pos x="T2" y="T3"/>
                </a:cxn>
                <a:cxn ang="T8">
                  <a:pos x="T4" y="T5"/>
                </a:cxn>
              </a:cxnLst>
              <a:rect l="T9" t="T10" r="T11" b="T12"/>
              <a:pathLst>
                <a:path w="34289" h="21600" fill="none" extrusionOk="0">
                  <a:moveTo>
                    <a:pt x="0" y="8827"/>
                  </a:moveTo>
                  <a:cubicBezTo>
                    <a:pt x="4069" y="3278"/>
                    <a:pt x="10538" y="-1"/>
                    <a:pt x="17419" y="0"/>
                  </a:cubicBezTo>
                  <a:cubicBezTo>
                    <a:pt x="23982" y="0"/>
                    <a:pt x="30190" y="2984"/>
                    <a:pt x="34289" y="8110"/>
                  </a:cubicBezTo>
                </a:path>
                <a:path w="34289" h="21600" stroke="0" extrusionOk="0">
                  <a:moveTo>
                    <a:pt x="0" y="8827"/>
                  </a:moveTo>
                  <a:cubicBezTo>
                    <a:pt x="4069" y="3278"/>
                    <a:pt x="10538" y="-1"/>
                    <a:pt x="17419" y="0"/>
                  </a:cubicBezTo>
                  <a:cubicBezTo>
                    <a:pt x="23982" y="0"/>
                    <a:pt x="30190" y="2984"/>
                    <a:pt x="34289" y="8110"/>
                  </a:cubicBezTo>
                  <a:lnTo>
                    <a:pt x="17419"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97" name="Arc 147"/>
            <p:cNvSpPr>
              <a:spLocks/>
            </p:cNvSpPr>
            <p:nvPr/>
          </p:nvSpPr>
          <p:spPr bwMode="auto">
            <a:xfrm rot="5400000" flipV="1">
              <a:off x="4253" y="2092"/>
              <a:ext cx="125" cy="62"/>
            </a:xfrm>
            <a:custGeom>
              <a:avLst/>
              <a:gdLst>
                <a:gd name="T0" fmla="*/ 0 w 38310"/>
                <a:gd name="T1" fmla="*/ 0 h 21600"/>
                <a:gd name="T2" fmla="*/ 0 w 38310"/>
                <a:gd name="T3" fmla="*/ 0 h 21600"/>
                <a:gd name="T4" fmla="*/ 0 w 38310"/>
                <a:gd name="T5" fmla="*/ 0 h 21600"/>
                <a:gd name="T6" fmla="*/ 0 60000 65536"/>
                <a:gd name="T7" fmla="*/ 0 60000 65536"/>
                <a:gd name="T8" fmla="*/ 0 60000 65536"/>
                <a:gd name="T9" fmla="*/ 0 w 38310"/>
                <a:gd name="T10" fmla="*/ 0 h 21600"/>
                <a:gd name="T11" fmla="*/ 38310 w 38310"/>
                <a:gd name="T12" fmla="*/ 21600 h 21600"/>
              </a:gdLst>
              <a:ahLst/>
              <a:cxnLst>
                <a:cxn ang="T6">
                  <a:pos x="T0" y="T1"/>
                </a:cxn>
                <a:cxn ang="T7">
                  <a:pos x="T2" y="T3"/>
                </a:cxn>
                <a:cxn ang="T8">
                  <a:pos x="T4" y="T5"/>
                </a:cxn>
              </a:cxnLst>
              <a:rect l="T9" t="T10" r="T11" b="T12"/>
              <a:pathLst>
                <a:path w="38310" h="21600" fill="none" extrusionOk="0">
                  <a:moveTo>
                    <a:pt x="0" y="11865"/>
                  </a:moveTo>
                  <a:cubicBezTo>
                    <a:pt x="3673" y="4588"/>
                    <a:pt x="11130" y="-1"/>
                    <a:pt x="19282" y="0"/>
                  </a:cubicBezTo>
                  <a:cubicBezTo>
                    <a:pt x="27235" y="0"/>
                    <a:pt x="34546" y="4371"/>
                    <a:pt x="38310" y="11377"/>
                  </a:cubicBezTo>
                </a:path>
                <a:path w="38310" h="21600" stroke="0" extrusionOk="0">
                  <a:moveTo>
                    <a:pt x="0" y="11865"/>
                  </a:moveTo>
                  <a:cubicBezTo>
                    <a:pt x="3673" y="4588"/>
                    <a:pt x="11130" y="-1"/>
                    <a:pt x="19282" y="0"/>
                  </a:cubicBezTo>
                  <a:cubicBezTo>
                    <a:pt x="27235" y="0"/>
                    <a:pt x="34546" y="4371"/>
                    <a:pt x="38310" y="11377"/>
                  </a:cubicBezTo>
                  <a:lnTo>
                    <a:pt x="19282"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98" name="Arc 148"/>
            <p:cNvSpPr>
              <a:spLocks/>
            </p:cNvSpPr>
            <p:nvPr/>
          </p:nvSpPr>
          <p:spPr bwMode="auto">
            <a:xfrm rot="5400000" flipV="1">
              <a:off x="4196" y="2081"/>
              <a:ext cx="173" cy="86"/>
            </a:xfrm>
            <a:custGeom>
              <a:avLst/>
              <a:gdLst>
                <a:gd name="T0" fmla="*/ 0 w 38664"/>
                <a:gd name="T1" fmla="*/ 0 h 21600"/>
                <a:gd name="T2" fmla="*/ 0 w 38664"/>
                <a:gd name="T3" fmla="*/ 0 h 21600"/>
                <a:gd name="T4" fmla="*/ 0 w 38664"/>
                <a:gd name="T5" fmla="*/ 0 h 21600"/>
                <a:gd name="T6" fmla="*/ 0 60000 65536"/>
                <a:gd name="T7" fmla="*/ 0 60000 65536"/>
                <a:gd name="T8" fmla="*/ 0 60000 65536"/>
                <a:gd name="T9" fmla="*/ 0 w 38664"/>
                <a:gd name="T10" fmla="*/ 0 h 21600"/>
                <a:gd name="T11" fmla="*/ 38664 w 38664"/>
                <a:gd name="T12" fmla="*/ 21600 h 21600"/>
              </a:gdLst>
              <a:ahLst/>
              <a:cxnLst>
                <a:cxn ang="T6">
                  <a:pos x="T0" y="T1"/>
                </a:cxn>
                <a:cxn ang="T7">
                  <a:pos x="T2" y="T3"/>
                </a:cxn>
                <a:cxn ang="T8">
                  <a:pos x="T4" y="T5"/>
                </a:cxn>
              </a:cxnLst>
              <a:rect l="T9" t="T10" r="T11" b="T12"/>
              <a:pathLst>
                <a:path w="38664" h="21600" fill="none" extrusionOk="0">
                  <a:moveTo>
                    <a:pt x="0" y="11992"/>
                  </a:moveTo>
                  <a:cubicBezTo>
                    <a:pt x="3648" y="4645"/>
                    <a:pt x="11143" y="-1"/>
                    <a:pt x="19346" y="0"/>
                  </a:cubicBezTo>
                  <a:cubicBezTo>
                    <a:pt x="27525" y="0"/>
                    <a:pt x="35003" y="4620"/>
                    <a:pt x="38663" y="11936"/>
                  </a:cubicBezTo>
                </a:path>
                <a:path w="38664" h="21600" stroke="0" extrusionOk="0">
                  <a:moveTo>
                    <a:pt x="0" y="11992"/>
                  </a:moveTo>
                  <a:cubicBezTo>
                    <a:pt x="3648" y="4645"/>
                    <a:pt x="11143" y="-1"/>
                    <a:pt x="19346" y="0"/>
                  </a:cubicBezTo>
                  <a:cubicBezTo>
                    <a:pt x="27525" y="0"/>
                    <a:pt x="35003" y="4620"/>
                    <a:pt x="38663" y="11936"/>
                  </a:cubicBezTo>
                  <a:lnTo>
                    <a:pt x="19346"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99" name="Arc 149"/>
            <p:cNvSpPr>
              <a:spLocks/>
            </p:cNvSpPr>
            <p:nvPr/>
          </p:nvSpPr>
          <p:spPr bwMode="auto">
            <a:xfrm rot="5400000" flipV="1">
              <a:off x="4137" y="2066"/>
              <a:ext cx="224" cy="113"/>
            </a:xfrm>
            <a:custGeom>
              <a:avLst/>
              <a:gdLst>
                <a:gd name="T0" fmla="*/ 0 w 39355"/>
                <a:gd name="T1" fmla="*/ 0 h 21600"/>
                <a:gd name="T2" fmla="*/ 0 w 39355"/>
                <a:gd name="T3" fmla="*/ 0 h 21600"/>
                <a:gd name="T4" fmla="*/ 0 w 39355"/>
                <a:gd name="T5" fmla="*/ 0 h 21600"/>
                <a:gd name="T6" fmla="*/ 0 60000 65536"/>
                <a:gd name="T7" fmla="*/ 0 60000 65536"/>
                <a:gd name="T8" fmla="*/ 0 60000 65536"/>
                <a:gd name="T9" fmla="*/ 0 w 39355"/>
                <a:gd name="T10" fmla="*/ 0 h 21600"/>
                <a:gd name="T11" fmla="*/ 39355 w 39355"/>
                <a:gd name="T12" fmla="*/ 21600 h 21600"/>
              </a:gdLst>
              <a:ahLst/>
              <a:cxnLst>
                <a:cxn ang="T6">
                  <a:pos x="T0" y="T1"/>
                </a:cxn>
                <a:cxn ang="T7">
                  <a:pos x="T2" y="T3"/>
                </a:cxn>
                <a:cxn ang="T8">
                  <a:pos x="T4" y="T5"/>
                </a:cxn>
              </a:cxnLst>
              <a:rect l="T9" t="T10" r="T11" b="T12"/>
              <a:pathLst>
                <a:path w="39355" h="21600" fill="none" extrusionOk="0">
                  <a:moveTo>
                    <a:pt x="-1" y="12722"/>
                  </a:moveTo>
                  <a:cubicBezTo>
                    <a:pt x="3490" y="4978"/>
                    <a:pt x="11196" y="-1"/>
                    <a:pt x="19691" y="0"/>
                  </a:cubicBezTo>
                  <a:cubicBezTo>
                    <a:pt x="28161" y="0"/>
                    <a:pt x="35849" y="4950"/>
                    <a:pt x="39354" y="12661"/>
                  </a:cubicBezTo>
                </a:path>
                <a:path w="39355" h="21600" stroke="0" extrusionOk="0">
                  <a:moveTo>
                    <a:pt x="-1" y="12722"/>
                  </a:moveTo>
                  <a:cubicBezTo>
                    <a:pt x="3490" y="4978"/>
                    <a:pt x="11196" y="-1"/>
                    <a:pt x="19691" y="0"/>
                  </a:cubicBezTo>
                  <a:cubicBezTo>
                    <a:pt x="28161" y="0"/>
                    <a:pt x="35849" y="4950"/>
                    <a:pt x="39354" y="12661"/>
                  </a:cubicBezTo>
                  <a:lnTo>
                    <a:pt x="19691"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46129" name="Oval 150"/>
          <p:cNvSpPr>
            <a:spLocks noChangeArrowheads="1"/>
          </p:cNvSpPr>
          <p:nvPr/>
        </p:nvSpPr>
        <p:spPr bwMode="auto">
          <a:xfrm rot="5400000" flipH="1">
            <a:off x="8832851" y="2836863"/>
            <a:ext cx="55562" cy="55563"/>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26" name="Group 151"/>
          <p:cNvGrpSpPr>
            <a:grpSpLocks/>
          </p:cNvGrpSpPr>
          <p:nvPr/>
        </p:nvGrpSpPr>
        <p:grpSpPr bwMode="auto">
          <a:xfrm>
            <a:off x="8680450" y="2754313"/>
            <a:ext cx="173038" cy="222250"/>
            <a:chOff x="4508" y="1735"/>
            <a:chExt cx="109" cy="140"/>
          </a:xfrm>
        </p:grpSpPr>
        <p:sp>
          <p:nvSpPr>
            <p:cNvPr id="46192" name="Arc 152"/>
            <p:cNvSpPr>
              <a:spLocks/>
            </p:cNvSpPr>
            <p:nvPr/>
          </p:nvSpPr>
          <p:spPr bwMode="auto">
            <a:xfrm rot="5400000" flipV="1">
              <a:off x="4576" y="1789"/>
              <a:ext cx="52" cy="31"/>
            </a:xfrm>
            <a:custGeom>
              <a:avLst/>
              <a:gdLst>
                <a:gd name="T0" fmla="*/ 0 w 34289"/>
                <a:gd name="T1" fmla="*/ 0 h 21600"/>
                <a:gd name="T2" fmla="*/ 0 w 34289"/>
                <a:gd name="T3" fmla="*/ 0 h 21600"/>
                <a:gd name="T4" fmla="*/ 0 w 34289"/>
                <a:gd name="T5" fmla="*/ 0 h 21600"/>
                <a:gd name="T6" fmla="*/ 0 60000 65536"/>
                <a:gd name="T7" fmla="*/ 0 60000 65536"/>
                <a:gd name="T8" fmla="*/ 0 60000 65536"/>
                <a:gd name="T9" fmla="*/ 0 w 34289"/>
                <a:gd name="T10" fmla="*/ 0 h 21600"/>
                <a:gd name="T11" fmla="*/ 34289 w 34289"/>
                <a:gd name="T12" fmla="*/ 21600 h 21600"/>
              </a:gdLst>
              <a:ahLst/>
              <a:cxnLst>
                <a:cxn ang="T6">
                  <a:pos x="T0" y="T1"/>
                </a:cxn>
                <a:cxn ang="T7">
                  <a:pos x="T2" y="T3"/>
                </a:cxn>
                <a:cxn ang="T8">
                  <a:pos x="T4" y="T5"/>
                </a:cxn>
              </a:cxnLst>
              <a:rect l="T9" t="T10" r="T11" b="T12"/>
              <a:pathLst>
                <a:path w="34289" h="21600" fill="none" extrusionOk="0">
                  <a:moveTo>
                    <a:pt x="0" y="8827"/>
                  </a:moveTo>
                  <a:cubicBezTo>
                    <a:pt x="4069" y="3278"/>
                    <a:pt x="10538" y="-1"/>
                    <a:pt x="17419" y="0"/>
                  </a:cubicBezTo>
                  <a:cubicBezTo>
                    <a:pt x="23982" y="0"/>
                    <a:pt x="30190" y="2984"/>
                    <a:pt x="34289" y="8110"/>
                  </a:cubicBezTo>
                </a:path>
                <a:path w="34289" h="21600" stroke="0" extrusionOk="0">
                  <a:moveTo>
                    <a:pt x="0" y="8827"/>
                  </a:moveTo>
                  <a:cubicBezTo>
                    <a:pt x="4069" y="3278"/>
                    <a:pt x="10538" y="-1"/>
                    <a:pt x="17419" y="0"/>
                  </a:cubicBezTo>
                  <a:cubicBezTo>
                    <a:pt x="23982" y="0"/>
                    <a:pt x="30190" y="2984"/>
                    <a:pt x="34289" y="8110"/>
                  </a:cubicBezTo>
                  <a:lnTo>
                    <a:pt x="17419"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93" name="Arc 153"/>
            <p:cNvSpPr>
              <a:spLocks/>
            </p:cNvSpPr>
            <p:nvPr/>
          </p:nvSpPr>
          <p:spPr bwMode="auto">
            <a:xfrm rot="5400000" flipV="1">
              <a:off x="4545" y="1786"/>
              <a:ext cx="78" cy="38"/>
            </a:xfrm>
            <a:custGeom>
              <a:avLst/>
              <a:gdLst>
                <a:gd name="T0" fmla="*/ 0 w 38310"/>
                <a:gd name="T1" fmla="*/ 0 h 21600"/>
                <a:gd name="T2" fmla="*/ 0 w 38310"/>
                <a:gd name="T3" fmla="*/ 0 h 21600"/>
                <a:gd name="T4" fmla="*/ 0 w 38310"/>
                <a:gd name="T5" fmla="*/ 0 h 21600"/>
                <a:gd name="T6" fmla="*/ 0 60000 65536"/>
                <a:gd name="T7" fmla="*/ 0 60000 65536"/>
                <a:gd name="T8" fmla="*/ 0 60000 65536"/>
                <a:gd name="T9" fmla="*/ 0 w 38310"/>
                <a:gd name="T10" fmla="*/ 0 h 21600"/>
                <a:gd name="T11" fmla="*/ 38310 w 38310"/>
                <a:gd name="T12" fmla="*/ 21600 h 21600"/>
              </a:gdLst>
              <a:ahLst/>
              <a:cxnLst>
                <a:cxn ang="T6">
                  <a:pos x="T0" y="T1"/>
                </a:cxn>
                <a:cxn ang="T7">
                  <a:pos x="T2" y="T3"/>
                </a:cxn>
                <a:cxn ang="T8">
                  <a:pos x="T4" y="T5"/>
                </a:cxn>
              </a:cxnLst>
              <a:rect l="T9" t="T10" r="T11" b="T12"/>
              <a:pathLst>
                <a:path w="38310" h="21600" fill="none" extrusionOk="0">
                  <a:moveTo>
                    <a:pt x="0" y="11865"/>
                  </a:moveTo>
                  <a:cubicBezTo>
                    <a:pt x="3673" y="4588"/>
                    <a:pt x="11130" y="-1"/>
                    <a:pt x="19282" y="0"/>
                  </a:cubicBezTo>
                  <a:cubicBezTo>
                    <a:pt x="27235" y="0"/>
                    <a:pt x="34546" y="4371"/>
                    <a:pt x="38310" y="11377"/>
                  </a:cubicBezTo>
                </a:path>
                <a:path w="38310" h="21600" stroke="0" extrusionOk="0">
                  <a:moveTo>
                    <a:pt x="0" y="11865"/>
                  </a:moveTo>
                  <a:cubicBezTo>
                    <a:pt x="3673" y="4588"/>
                    <a:pt x="11130" y="-1"/>
                    <a:pt x="19282" y="0"/>
                  </a:cubicBezTo>
                  <a:cubicBezTo>
                    <a:pt x="27235" y="0"/>
                    <a:pt x="34546" y="4371"/>
                    <a:pt x="38310" y="11377"/>
                  </a:cubicBezTo>
                  <a:lnTo>
                    <a:pt x="19282"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94" name="Arc 154"/>
            <p:cNvSpPr>
              <a:spLocks/>
            </p:cNvSpPr>
            <p:nvPr/>
          </p:nvSpPr>
          <p:spPr bwMode="auto">
            <a:xfrm rot="5400000" flipV="1">
              <a:off x="4509" y="1778"/>
              <a:ext cx="108" cy="53"/>
            </a:xfrm>
            <a:custGeom>
              <a:avLst/>
              <a:gdLst>
                <a:gd name="T0" fmla="*/ 0 w 38664"/>
                <a:gd name="T1" fmla="*/ 0 h 21600"/>
                <a:gd name="T2" fmla="*/ 0 w 38664"/>
                <a:gd name="T3" fmla="*/ 0 h 21600"/>
                <a:gd name="T4" fmla="*/ 0 w 38664"/>
                <a:gd name="T5" fmla="*/ 0 h 21600"/>
                <a:gd name="T6" fmla="*/ 0 60000 65536"/>
                <a:gd name="T7" fmla="*/ 0 60000 65536"/>
                <a:gd name="T8" fmla="*/ 0 60000 65536"/>
                <a:gd name="T9" fmla="*/ 0 w 38664"/>
                <a:gd name="T10" fmla="*/ 0 h 21600"/>
                <a:gd name="T11" fmla="*/ 38664 w 38664"/>
                <a:gd name="T12" fmla="*/ 21600 h 21600"/>
              </a:gdLst>
              <a:ahLst/>
              <a:cxnLst>
                <a:cxn ang="T6">
                  <a:pos x="T0" y="T1"/>
                </a:cxn>
                <a:cxn ang="T7">
                  <a:pos x="T2" y="T3"/>
                </a:cxn>
                <a:cxn ang="T8">
                  <a:pos x="T4" y="T5"/>
                </a:cxn>
              </a:cxnLst>
              <a:rect l="T9" t="T10" r="T11" b="T12"/>
              <a:pathLst>
                <a:path w="38664" h="21600" fill="none" extrusionOk="0">
                  <a:moveTo>
                    <a:pt x="0" y="11992"/>
                  </a:moveTo>
                  <a:cubicBezTo>
                    <a:pt x="3648" y="4645"/>
                    <a:pt x="11143" y="-1"/>
                    <a:pt x="19346" y="0"/>
                  </a:cubicBezTo>
                  <a:cubicBezTo>
                    <a:pt x="27525" y="0"/>
                    <a:pt x="35003" y="4620"/>
                    <a:pt x="38663" y="11936"/>
                  </a:cubicBezTo>
                </a:path>
                <a:path w="38664" h="21600" stroke="0" extrusionOk="0">
                  <a:moveTo>
                    <a:pt x="0" y="11992"/>
                  </a:moveTo>
                  <a:cubicBezTo>
                    <a:pt x="3648" y="4645"/>
                    <a:pt x="11143" y="-1"/>
                    <a:pt x="19346" y="0"/>
                  </a:cubicBezTo>
                  <a:cubicBezTo>
                    <a:pt x="27525" y="0"/>
                    <a:pt x="35003" y="4620"/>
                    <a:pt x="38663" y="11936"/>
                  </a:cubicBezTo>
                  <a:lnTo>
                    <a:pt x="19346"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95" name="Arc 155"/>
            <p:cNvSpPr>
              <a:spLocks/>
            </p:cNvSpPr>
            <p:nvPr/>
          </p:nvSpPr>
          <p:spPr bwMode="auto">
            <a:xfrm rot="5400000" flipV="1">
              <a:off x="4473" y="1770"/>
              <a:ext cx="140" cy="70"/>
            </a:xfrm>
            <a:custGeom>
              <a:avLst/>
              <a:gdLst>
                <a:gd name="T0" fmla="*/ 0 w 39355"/>
                <a:gd name="T1" fmla="*/ 0 h 21600"/>
                <a:gd name="T2" fmla="*/ 0 w 39355"/>
                <a:gd name="T3" fmla="*/ 0 h 21600"/>
                <a:gd name="T4" fmla="*/ 0 w 39355"/>
                <a:gd name="T5" fmla="*/ 0 h 21600"/>
                <a:gd name="T6" fmla="*/ 0 60000 65536"/>
                <a:gd name="T7" fmla="*/ 0 60000 65536"/>
                <a:gd name="T8" fmla="*/ 0 60000 65536"/>
                <a:gd name="T9" fmla="*/ 0 w 39355"/>
                <a:gd name="T10" fmla="*/ 0 h 21600"/>
                <a:gd name="T11" fmla="*/ 39355 w 39355"/>
                <a:gd name="T12" fmla="*/ 21600 h 21600"/>
              </a:gdLst>
              <a:ahLst/>
              <a:cxnLst>
                <a:cxn ang="T6">
                  <a:pos x="T0" y="T1"/>
                </a:cxn>
                <a:cxn ang="T7">
                  <a:pos x="T2" y="T3"/>
                </a:cxn>
                <a:cxn ang="T8">
                  <a:pos x="T4" y="T5"/>
                </a:cxn>
              </a:cxnLst>
              <a:rect l="T9" t="T10" r="T11" b="T12"/>
              <a:pathLst>
                <a:path w="39355" h="21600" fill="none" extrusionOk="0">
                  <a:moveTo>
                    <a:pt x="-1" y="12722"/>
                  </a:moveTo>
                  <a:cubicBezTo>
                    <a:pt x="3490" y="4978"/>
                    <a:pt x="11196" y="-1"/>
                    <a:pt x="19691" y="0"/>
                  </a:cubicBezTo>
                  <a:cubicBezTo>
                    <a:pt x="28161" y="0"/>
                    <a:pt x="35849" y="4950"/>
                    <a:pt x="39354" y="12661"/>
                  </a:cubicBezTo>
                </a:path>
                <a:path w="39355" h="21600" stroke="0" extrusionOk="0">
                  <a:moveTo>
                    <a:pt x="-1" y="12722"/>
                  </a:moveTo>
                  <a:cubicBezTo>
                    <a:pt x="3490" y="4978"/>
                    <a:pt x="11196" y="-1"/>
                    <a:pt x="19691" y="0"/>
                  </a:cubicBezTo>
                  <a:cubicBezTo>
                    <a:pt x="28161" y="0"/>
                    <a:pt x="35849" y="4950"/>
                    <a:pt x="39354" y="12661"/>
                  </a:cubicBezTo>
                  <a:lnTo>
                    <a:pt x="19691"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46131" name="Oval 156"/>
          <p:cNvSpPr>
            <a:spLocks noChangeArrowheads="1"/>
          </p:cNvSpPr>
          <p:nvPr/>
        </p:nvSpPr>
        <p:spPr bwMode="auto">
          <a:xfrm>
            <a:off x="9753601" y="4267201"/>
            <a:ext cx="53975" cy="53975"/>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27" name="Group 157"/>
          <p:cNvGrpSpPr>
            <a:grpSpLocks/>
          </p:cNvGrpSpPr>
          <p:nvPr/>
        </p:nvGrpSpPr>
        <p:grpSpPr bwMode="auto">
          <a:xfrm rot="10800000">
            <a:off x="9671050" y="4111626"/>
            <a:ext cx="215900" cy="168275"/>
            <a:chOff x="3188" y="3094"/>
            <a:chExt cx="136" cy="106"/>
          </a:xfrm>
        </p:grpSpPr>
        <p:sp>
          <p:nvSpPr>
            <p:cNvPr id="46188" name="Arc 158"/>
            <p:cNvSpPr>
              <a:spLocks/>
            </p:cNvSpPr>
            <p:nvPr/>
          </p:nvSpPr>
          <p:spPr bwMode="auto">
            <a:xfrm flipH="1" flipV="1">
              <a:off x="3231" y="3094"/>
              <a:ext cx="50" cy="29"/>
            </a:xfrm>
            <a:custGeom>
              <a:avLst/>
              <a:gdLst>
                <a:gd name="T0" fmla="*/ 0 w 34289"/>
                <a:gd name="T1" fmla="*/ 0 h 21600"/>
                <a:gd name="T2" fmla="*/ 0 w 34289"/>
                <a:gd name="T3" fmla="*/ 0 h 21600"/>
                <a:gd name="T4" fmla="*/ 0 w 34289"/>
                <a:gd name="T5" fmla="*/ 0 h 21600"/>
                <a:gd name="T6" fmla="*/ 0 60000 65536"/>
                <a:gd name="T7" fmla="*/ 0 60000 65536"/>
                <a:gd name="T8" fmla="*/ 0 60000 65536"/>
                <a:gd name="T9" fmla="*/ 0 w 34289"/>
                <a:gd name="T10" fmla="*/ 0 h 21600"/>
                <a:gd name="T11" fmla="*/ 34289 w 34289"/>
                <a:gd name="T12" fmla="*/ 21600 h 21600"/>
              </a:gdLst>
              <a:ahLst/>
              <a:cxnLst>
                <a:cxn ang="T6">
                  <a:pos x="T0" y="T1"/>
                </a:cxn>
                <a:cxn ang="T7">
                  <a:pos x="T2" y="T3"/>
                </a:cxn>
                <a:cxn ang="T8">
                  <a:pos x="T4" y="T5"/>
                </a:cxn>
              </a:cxnLst>
              <a:rect l="T9" t="T10" r="T11" b="T12"/>
              <a:pathLst>
                <a:path w="34289" h="21600" fill="none" extrusionOk="0">
                  <a:moveTo>
                    <a:pt x="0" y="8827"/>
                  </a:moveTo>
                  <a:cubicBezTo>
                    <a:pt x="4069" y="3278"/>
                    <a:pt x="10538" y="-1"/>
                    <a:pt x="17419" y="0"/>
                  </a:cubicBezTo>
                  <a:cubicBezTo>
                    <a:pt x="23982" y="0"/>
                    <a:pt x="30190" y="2984"/>
                    <a:pt x="34289" y="8110"/>
                  </a:cubicBezTo>
                </a:path>
                <a:path w="34289" h="21600" stroke="0" extrusionOk="0">
                  <a:moveTo>
                    <a:pt x="0" y="8827"/>
                  </a:moveTo>
                  <a:cubicBezTo>
                    <a:pt x="4069" y="3278"/>
                    <a:pt x="10538" y="-1"/>
                    <a:pt x="17419" y="0"/>
                  </a:cubicBezTo>
                  <a:cubicBezTo>
                    <a:pt x="23982" y="0"/>
                    <a:pt x="30190" y="2984"/>
                    <a:pt x="34289" y="8110"/>
                  </a:cubicBezTo>
                  <a:lnTo>
                    <a:pt x="17419"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89" name="Arc 159"/>
            <p:cNvSpPr>
              <a:spLocks/>
            </p:cNvSpPr>
            <p:nvPr/>
          </p:nvSpPr>
          <p:spPr bwMode="auto">
            <a:xfrm flipH="1" flipV="1">
              <a:off x="3218" y="3107"/>
              <a:ext cx="76" cy="38"/>
            </a:xfrm>
            <a:custGeom>
              <a:avLst/>
              <a:gdLst>
                <a:gd name="T0" fmla="*/ 0 w 38310"/>
                <a:gd name="T1" fmla="*/ 0 h 21600"/>
                <a:gd name="T2" fmla="*/ 0 w 38310"/>
                <a:gd name="T3" fmla="*/ 0 h 21600"/>
                <a:gd name="T4" fmla="*/ 0 w 38310"/>
                <a:gd name="T5" fmla="*/ 0 h 21600"/>
                <a:gd name="T6" fmla="*/ 0 60000 65536"/>
                <a:gd name="T7" fmla="*/ 0 60000 65536"/>
                <a:gd name="T8" fmla="*/ 0 60000 65536"/>
                <a:gd name="T9" fmla="*/ 0 w 38310"/>
                <a:gd name="T10" fmla="*/ 0 h 21600"/>
                <a:gd name="T11" fmla="*/ 38310 w 38310"/>
                <a:gd name="T12" fmla="*/ 21600 h 21600"/>
              </a:gdLst>
              <a:ahLst/>
              <a:cxnLst>
                <a:cxn ang="T6">
                  <a:pos x="T0" y="T1"/>
                </a:cxn>
                <a:cxn ang="T7">
                  <a:pos x="T2" y="T3"/>
                </a:cxn>
                <a:cxn ang="T8">
                  <a:pos x="T4" y="T5"/>
                </a:cxn>
              </a:cxnLst>
              <a:rect l="T9" t="T10" r="T11" b="T12"/>
              <a:pathLst>
                <a:path w="38310" h="21600" fill="none" extrusionOk="0">
                  <a:moveTo>
                    <a:pt x="0" y="11865"/>
                  </a:moveTo>
                  <a:cubicBezTo>
                    <a:pt x="3673" y="4588"/>
                    <a:pt x="11130" y="-1"/>
                    <a:pt x="19282" y="0"/>
                  </a:cubicBezTo>
                  <a:cubicBezTo>
                    <a:pt x="27235" y="0"/>
                    <a:pt x="34546" y="4371"/>
                    <a:pt x="38310" y="11377"/>
                  </a:cubicBezTo>
                </a:path>
                <a:path w="38310" h="21600" stroke="0" extrusionOk="0">
                  <a:moveTo>
                    <a:pt x="0" y="11865"/>
                  </a:moveTo>
                  <a:cubicBezTo>
                    <a:pt x="3673" y="4588"/>
                    <a:pt x="11130" y="-1"/>
                    <a:pt x="19282" y="0"/>
                  </a:cubicBezTo>
                  <a:cubicBezTo>
                    <a:pt x="27235" y="0"/>
                    <a:pt x="34546" y="4371"/>
                    <a:pt x="38310" y="11377"/>
                  </a:cubicBezTo>
                  <a:lnTo>
                    <a:pt x="19282"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90" name="Arc 160"/>
            <p:cNvSpPr>
              <a:spLocks/>
            </p:cNvSpPr>
            <p:nvPr/>
          </p:nvSpPr>
          <p:spPr bwMode="auto">
            <a:xfrm flipH="1" flipV="1">
              <a:off x="3203" y="3120"/>
              <a:ext cx="105" cy="52"/>
            </a:xfrm>
            <a:custGeom>
              <a:avLst/>
              <a:gdLst>
                <a:gd name="T0" fmla="*/ 0 w 38664"/>
                <a:gd name="T1" fmla="*/ 0 h 21600"/>
                <a:gd name="T2" fmla="*/ 0 w 38664"/>
                <a:gd name="T3" fmla="*/ 0 h 21600"/>
                <a:gd name="T4" fmla="*/ 0 w 38664"/>
                <a:gd name="T5" fmla="*/ 0 h 21600"/>
                <a:gd name="T6" fmla="*/ 0 60000 65536"/>
                <a:gd name="T7" fmla="*/ 0 60000 65536"/>
                <a:gd name="T8" fmla="*/ 0 60000 65536"/>
                <a:gd name="T9" fmla="*/ 0 w 38664"/>
                <a:gd name="T10" fmla="*/ 0 h 21600"/>
                <a:gd name="T11" fmla="*/ 38664 w 38664"/>
                <a:gd name="T12" fmla="*/ 21600 h 21600"/>
              </a:gdLst>
              <a:ahLst/>
              <a:cxnLst>
                <a:cxn ang="T6">
                  <a:pos x="T0" y="T1"/>
                </a:cxn>
                <a:cxn ang="T7">
                  <a:pos x="T2" y="T3"/>
                </a:cxn>
                <a:cxn ang="T8">
                  <a:pos x="T4" y="T5"/>
                </a:cxn>
              </a:cxnLst>
              <a:rect l="T9" t="T10" r="T11" b="T12"/>
              <a:pathLst>
                <a:path w="38664" h="21600" fill="none" extrusionOk="0">
                  <a:moveTo>
                    <a:pt x="0" y="11992"/>
                  </a:moveTo>
                  <a:cubicBezTo>
                    <a:pt x="3648" y="4645"/>
                    <a:pt x="11143" y="-1"/>
                    <a:pt x="19346" y="0"/>
                  </a:cubicBezTo>
                  <a:cubicBezTo>
                    <a:pt x="27525" y="0"/>
                    <a:pt x="35003" y="4620"/>
                    <a:pt x="38663" y="11936"/>
                  </a:cubicBezTo>
                </a:path>
                <a:path w="38664" h="21600" stroke="0" extrusionOk="0">
                  <a:moveTo>
                    <a:pt x="0" y="11992"/>
                  </a:moveTo>
                  <a:cubicBezTo>
                    <a:pt x="3648" y="4645"/>
                    <a:pt x="11143" y="-1"/>
                    <a:pt x="19346" y="0"/>
                  </a:cubicBezTo>
                  <a:cubicBezTo>
                    <a:pt x="27525" y="0"/>
                    <a:pt x="35003" y="4620"/>
                    <a:pt x="38663" y="11936"/>
                  </a:cubicBezTo>
                  <a:lnTo>
                    <a:pt x="19346"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91" name="Arc 161"/>
            <p:cNvSpPr>
              <a:spLocks/>
            </p:cNvSpPr>
            <p:nvPr/>
          </p:nvSpPr>
          <p:spPr bwMode="auto">
            <a:xfrm flipH="1" flipV="1">
              <a:off x="3188" y="3132"/>
              <a:ext cx="136" cy="68"/>
            </a:xfrm>
            <a:custGeom>
              <a:avLst/>
              <a:gdLst>
                <a:gd name="T0" fmla="*/ 0 w 39355"/>
                <a:gd name="T1" fmla="*/ 0 h 21600"/>
                <a:gd name="T2" fmla="*/ 0 w 39355"/>
                <a:gd name="T3" fmla="*/ 0 h 21600"/>
                <a:gd name="T4" fmla="*/ 0 w 39355"/>
                <a:gd name="T5" fmla="*/ 0 h 21600"/>
                <a:gd name="T6" fmla="*/ 0 60000 65536"/>
                <a:gd name="T7" fmla="*/ 0 60000 65536"/>
                <a:gd name="T8" fmla="*/ 0 60000 65536"/>
                <a:gd name="T9" fmla="*/ 0 w 39355"/>
                <a:gd name="T10" fmla="*/ 0 h 21600"/>
                <a:gd name="T11" fmla="*/ 39355 w 39355"/>
                <a:gd name="T12" fmla="*/ 21600 h 21600"/>
              </a:gdLst>
              <a:ahLst/>
              <a:cxnLst>
                <a:cxn ang="T6">
                  <a:pos x="T0" y="T1"/>
                </a:cxn>
                <a:cxn ang="T7">
                  <a:pos x="T2" y="T3"/>
                </a:cxn>
                <a:cxn ang="T8">
                  <a:pos x="T4" y="T5"/>
                </a:cxn>
              </a:cxnLst>
              <a:rect l="T9" t="T10" r="T11" b="T12"/>
              <a:pathLst>
                <a:path w="39355" h="21600" fill="none" extrusionOk="0">
                  <a:moveTo>
                    <a:pt x="-1" y="12722"/>
                  </a:moveTo>
                  <a:cubicBezTo>
                    <a:pt x="3490" y="4978"/>
                    <a:pt x="11196" y="-1"/>
                    <a:pt x="19691" y="0"/>
                  </a:cubicBezTo>
                  <a:cubicBezTo>
                    <a:pt x="28161" y="0"/>
                    <a:pt x="35849" y="4950"/>
                    <a:pt x="39354" y="12661"/>
                  </a:cubicBezTo>
                </a:path>
                <a:path w="39355" h="21600" stroke="0" extrusionOk="0">
                  <a:moveTo>
                    <a:pt x="-1" y="12722"/>
                  </a:moveTo>
                  <a:cubicBezTo>
                    <a:pt x="3490" y="4978"/>
                    <a:pt x="11196" y="-1"/>
                    <a:pt x="19691" y="0"/>
                  </a:cubicBezTo>
                  <a:cubicBezTo>
                    <a:pt x="28161" y="0"/>
                    <a:pt x="35849" y="4950"/>
                    <a:pt x="39354" y="12661"/>
                  </a:cubicBezTo>
                  <a:lnTo>
                    <a:pt x="19691"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nvGrpSpPr>
          <p:cNvPr id="46133" name="Group 162"/>
          <p:cNvGrpSpPr>
            <a:grpSpLocks/>
          </p:cNvGrpSpPr>
          <p:nvPr/>
        </p:nvGrpSpPr>
        <p:grpSpPr bwMode="auto">
          <a:xfrm>
            <a:off x="7416801" y="2982914"/>
            <a:ext cx="314325" cy="117475"/>
            <a:chOff x="3716" y="1837"/>
            <a:chExt cx="198" cy="74"/>
          </a:xfrm>
        </p:grpSpPr>
        <p:sp>
          <p:nvSpPr>
            <p:cNvPr id="46185" name="AutoShape 163"/>
            <p:cNvSpPr>
              <a:spLocks noChangeArrowheads="1"/>
            </p:cNvSpPr>
            <p:nvPr/>
          </p:nvSpPr>
          <p:spPr bwMode="auto">
            <a:xfrm>
              <a:off x="3716" y="1861"/>
              <a:ext cx="81" cy="32"/>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186" name="AutoShape 164"/>
            <p:cNvSpPr>
              <a:spLocks noChangeArrowheads="1"/>
            </p:cNvSpPr>
            <p:nvPr/>
          </p:nvSpPr>
          <p:spPr bwMode="auto">
            <a:xfrm rot="-956723">
              <a:off x="3723" y="1893"/>
              <a:ext cx="81" cy="18"/>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187" name="AutoShape 165"/>
            <p:cNvSpPr>
              <a:spLocks noChangeArrowheads="1"/>
            </p:cNvSpPr>
            <p:nvPr/>
          </p:nvSpPr>
          <p:spPr bwMode="auto">
            <a:xfrm rot="-335960">
              <a:off x="3785" y="1837"/>
              <a:ext cx="129" cy="71"/>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sp>
        <p:nvSpPr>
          <p:cNvPr id="46134" name="Text Box 109"/>
          <p:cNvSpPr txBox="1">
            <a:spLocks noChangeArrowheads="1"/>
          </p:cNvSpPr>
          <p:nvPr/>
        </p:nvSpPr>
        <p:spPr bwMode="auto">
          <a:xfrm>
            <a:off x="6947036" y="2654305"/>
            <a:ext cx="1252266"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fr-FR" sz="1600" b="1">
                <a:latin typeface="Verdana" panose="020B0604030504040204" pitchFamily="34" charset="0"/>
              </a:rPr>
              <a:t>Oximeter</a:t>
            </a:r>
          </a:p>
        </p:txBody>
      </p:sp>
      <p:sp>
        <p:nvSpPr>
          <p:cNvPr id="46135" name="Oval 167"/>
          <p:cNvSpPr>
            <a:spLocks noChangeArrowheads="1"/>
          </p:cNvSpPr>
          <p:nvPr/>
        </p:nvSpPr>
        <p:spPr bwMode="auto">
          <a:xfrm rot="5400000" flipH="1">
            <a:off x="7575551" y="3008313"/>
            <a:ext cx="55562" cy="55563"/>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29" name="Group 168"/>
          <p:cNvGrpSpPr>
            <a:grpSpLocks/>
          </p:cNvGrpSpPr>
          <p:nvPr/>
        </p:nvGrpSpPr>
        <p:grpSpPr bwMode="auto">
          <a:xfrm>
            <a:off x="7423150" y="2925763"/>
            <a:ext cx="173038" cy="222250"/>
            <a:chOff x="3716" y="1843"/>
            <a:chExt cx="109" cy="140"/>
          </a:xfrm>
        </p:grpSpPr>
        <p:sp>
          <p:nvSpPr>
            <p:cNvPr id="46181" name="Arc 169"/>
            <p:cNvSpPr>
              <a:spLocks/>
            </p:cNvSpPr>
            <p:nvPr/>
          </p:nvSpPr>
          <p:spPr bwMode="auto">
            <a:xfrm rot="5400000" flipV="1">
              <a:off x="3784" y="1897"/>
              <a:ext cx="52" cy="31"/>
            </a:xfrm>
            <a:custGeom>
              <a:avLst/>
              <a:gdLst>
                <a:gd name="T0" fmla="*/ 0 w 34289"/>
                <a:gd name="T1" fmla="*/ 0 h 21600"/>
                <a:gd name="T2" fmla="*/ 0 w 34289"/>
                <a:gd name="T3" fmla="*/ 0 h 21600"/>
                <a:gd name="T4" fmla="*/ 0 w 34289"/>
                <a:gd name="T5" fmla="*/ 0 h 21600"/>
                <a:gd name="T6" fmla="*/ 0 60000 65536"/>
                <a:gd name="T7" fmla="*/ 0 60000 65536"/>
                <a:gd name="T8" fmla="*/ 0 60000 65536"/>
                <a:gd name="T9" fmla="*/ 0 w 34289"/>
                <a:gd name="T10" fmla="*/ 0 h 21600"/>
                <a:gd name="T11" fmla="*/ 34289 w 34289"/>
                <a:gd name="T12" fmla="*/ 21600 h 21600"/>
              </a:gdLst>
              <a:ahLst/>
              <a:cxnLst>
                <a:cxn ang="T6">
                  <a:pos x="T0" y="T1"/>
                </a:cxn>
                <a:cxn ang="T7">
                  <a:pos x="T2" y="T3"/>
                </a:cxn>
                <a:cxn ang="T8">
                  <a:pos x="T4" y="T5"/>
                </a:cxn>
              </a:cxnLst>
              <a:rect l="T9" t="T10" r="T11" b="T12"/>
              <a:pathLst>
                <a:path w="34289" h="21600" fill="none" extrusionOk="0">
                  <a:moveTo>
                    <a:pt x="0" y="8827"/>
                  </a:moveTo>
                  <a:cubicBezTo>
                    <a:pt x="4069" y="3278"/>
                    <a:pt x="10538" y="-1"/>
                    <a:pt x="17419" y="0"/>
                  </a:cubicBezTo>
                  <a:cubicBezTo>
                    <a:pt x="23982" y="0"/>
                    <a:pt x="30190" y="2984"/>
                    <a:pt x="34289" y="8110"/>
                  </a:cubicBezTo>
                </a:path>
                <a:path w="34289" h="21600" stroke="0" extrusionOk="0">
                  <a:moveTo>
                    <a:pt x="0" y="8827"/>
                  </a:moveTo>
                  <a:cubicBezTo>
                    <a:pt x="4069" y="3278"/>
                    <a:pt x="10538" y="-1"/>
                    <a:pt x="17419" y="0"/>
                  </a:cubicBezTo>
                  <a:cubicBezTo>
                    <a:pt x="23982" y="0"/>
                    <a:pt x="30190" y="2984"/>
                    <a:pt x="34289" y="8110"/>
                  </a:cubicBezTo>
                  <a:lnTo>
                    <a:pt x="17419"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82" name="Arc 170"/>
            <p:cNvSpPr>
              <a:spLocks/>
            </p:cNvSpPr>
            <p:nvPr/>
          </p:nvSpPr>
          <p:spPr bwMode="auto">
            <a:xfrm rot="5400000" flipV="1">
              <a:off x="3753" y="1894"/>
              <a:ext cx="78" cy="38"/>
            </a:xfrm>
            <a:custGeom>
              <a:avLst/>
              <a:gdLst>
                <a:gd name="T0" fmla="*/ 0 w 38310"/>
                <a:gd name="T1" fmla="*/ 0 h 21600"/>
                <a:gd name="T2" fmla="*/ 0 w 38310"/>
                <a:gd name="T3" fmla="*/ 0 h 21600"/>
                <a:gd name="T4" fmla="*/ 0 w 38310"/>
                <a:gd name="T5" fmla="*/ 0 h 21600"/>
                <a:gd name="T6" fmla="*/ 0 60000 65536"/>
                <a:gd name="T7" fmla="*/ 0 60000 65536"/>
                <a:gd name="T8" fmla="*/ 0 60000 65536"/>
                <a:gd name="T9" fmla="*/ 0 w 38310"/>
                <a:gd name="T10" fmla="*/ 0 h 21600"/>
                <a:gd name="T11" fmla="*/ 38310 w 38310"/>
                <a:gd name="T12" fmla="*/ 21600 h 21600"/>
              </a:gdLst>
              <a:ahLst/>
              <a:cxnLst>
                <a:cxn ang="T6">
                  <a:pos x="T0" y="T1"/>
                </a:cxn>
                <a:cxn ang="T7">
                  <a:pos x="T2" y="T3"/>
                </a:cxn>
                <a:cxn ang="T8">
                  <a:pos x="T4" y="T5"/>
                </a:cxn>
              </a:cxnLst>
              <a:rect l="T9" t="T10" r="T11" b="T12"/>
              <a:pathLst>
                <a:path w="38310" h="21600" fill="none" extrusionOk="0">
                  <a:moveTo>
                    <a:pt x="0" y="11865"/>
                  </a:moveTo>
                  <a:cubicBezTo>
                    <a:pt x="3673" y="4588"/>
                    <a:pt x="11130" y="-1"/>
                    <a:pt x="19282" y="0"/>
                  </a:cubicBezTo>
                  <a:cubicBezTo>
                    <a:pt x="27235" y="0"/>
                    <a:pt x="34546" y="4371"/>
                    <a:pt x="38310" y="11377"/>
                  </a:cubicBezTo>
                </a:path>
                <a:path w="38310" h="21600" stroke="0" extrusionOk="0">
                  <a:moveTo>
                    <a:pt x="0" y="11865"/>
                  </a:moveTo>
                  <a:cubicBezTo>
                    <a:pt x="3673" y="4588"/>
                    <a:pt x="11130" y="-1"/>
                    <a:pt x="19282" y="0"/>
                  </a:cubicBezTo>
                  <a:cubicBezTo>
                    <a:pt x="27235" y="0"/>
                    <a:pt x="34546" y="4371"/>
                    <a:pt x="38310" y="11377"/>
                  </a:cubicBezTo>
                  <a:lnTo>
                    <a:pt x="19282"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83" name="Arc 171"/>
            <p:cNvSpPr>
              <a:spLocks/>
            </p:cNvSpPr>
            <p:nvPr/>
          </p:nvSpPr>
          <p:spPr bwMode="auto">
            <a:xfrm rot="5400000" flipV="1">
              <a:off x="3717" y="1886"/>
              <a:ext cx="108" cy="53"/>
            </a:xfrm>
            <a:custGeom>
              <a:avLst/>
              <a:gdLst>
                <a:gd name="T0" fmla="*/ 0 w 38664"/>
                <a:gd name="T1" fmla="*/ 0 h 21600"/>
                <a:gd name="T2" fmla="*/ 0 w 38664"/>
                <a:gd name="T3" fmla="*/ 0 h 21600"/>
                <a:gd name="T4" fmla="*/ 0 w 38664"/>
                <a:gd name="T5" fmla="*/ 0 h 21600"/>
                <a:gd name="T6" fmla="*/ 0 60000 65536"/>
                <a:gd name="T7" fmla="*/ 0 60000 65536"/>
                <a:gd name="T8" fmla="*/ 0 60000 65536"/>
                <a:gd name="T9" fmla="*/ 0 w 38664"/>
                <a:gd name="T10" fmla="*/ 0 h 21600"/>
                <a:gd name="T11" fmla="*/ 38664 w 38664"/>
                <a:gd name="T12" fmla="*/ 21600 h 21600"/>
              </a:gdLst>
              <a:ahLst/>
              <a:cxnLst>
                <a:cxn ang="T6">
                  <a:pos x="T0" y="T1"/>
                </a:cxn>
                <a:cxn ang="T7">
                  <a:pos x="T2" y="T3"/>
                </a:cxn>
                <a:cxn ang="T8">
                  <a:pos x="T4" y="T5"/>
                </a:cxn>
              </a:cxnLst>
              <a:rect l="T9" t="T10" r="T11" b="T12"/>
              <a:pathLst>
                <a:path w="38664" h="21600" fill="none" extrusionOk="0">
                  <a:moveTo>
                    <a:pt x="0" y="11992"/>
                  </a:moveTo>
                  <a:cubicBezTo>
                    <a:pt x="3648" y="4645"/>
                    <a:pt x="11143" y="-1"/>
                    <a:pt x="19346" y="0"/>
                  </a:cubicBezTo>
                  <a:cubicBezTo>
                    <a:pt x="27525" y="0"/>
                    <a:pt x="35003" y="4620"/>
                    <a:pt x="38663" y="11936"/>
                  </a:cubicBezTo>
                </a:path>
                <a:path w="38664" h="21600" stroke="0" extrusionOk="0">
                  <a:moveTo>
                    <a:pt x="0" y="11992"/>
                  </a:moveTo>
                  <a:cubicBezTo>
                    <a:pt x="3648" y="4645"/>
                    <a:pt x="11143" y="-1"/>
                    <a:pt x="19346" y="0"/>
                  </a:cubicBezTo>
                  <a:cubicBezTo>
                    <a:pt x="27525" y="0"/>
                    <a:pt x="35003" y="4620"/>
                    <a:pt x="38663" y="11936"/>
                  </a:cubicBezTo>
                  <a:lnTo>
                    <a:pt x="19346"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84" name="Arc 172"/>
            <p:cNvSpPr>
              <a:spLocks/>
            </p:cNvSpPr>
            <p:nvPr/>
          </p:nvSpPr>
          <p:spPr bwMode="auto">
            <a:xfrm rot="5400000" flipV="1">
              <a:off x="3681" y="1878"/>
              <a:ext cx="140" cy="70"/>
            </a:xfrm>
            <a:custGeom>
              <a:avLst/>
              <a:gdLst>
                <a:gd name="T0" fmla="*/ 0 w 39355"/>
                <a:gd name="T1" fmla="*/ 0 h 21600"/>
                <a:gd name="T2" fmla="*/ 0 w 39355"/>
                <a:gd name="T3" fmla="*/ 0 h 21600"/>
                <a:gd name="T4" fmla="*/ 0 w 39355"/>
                <a:gd name="T5" fmla="*/ 0 h 21600"/>
                <a:gd name="T6" fmla="*/ 0 60000 65536"/>
                <a:gd name="T7" fmla="*/ 0 60000 65536"/>
                <a:gd name="T8" fmla="*/ 0 60000 65536"/>
                <a:gd name="T9" fmla="*/ 0 w 39355"/>
                <a:gd name="T10" fmla="*/ 0 h 21600"/>
                <a:gd name="T11" fmla="*/ 39355 w 39355"/>
                <a:gd name="T12" fmla="*/ 21600 h 21600"/>
              </a:gdLst>
              <a:ahLst/>
              <a:cxnLst>
                <a:cxn ang="T6">
                  <a:pos x="T0" y="T1"/>
                </a:cxn>
                <a:cxn ang="T7">
                  <a:pos x="T2" y="T3"/>
                </a:cxn>
                <a:cxn ang="T8">
                  <a:pos x="T4" y="T5"/>
                </a:cxn>
              </a:cxnLst>
              <a:rect l="T9" t="T10" r="T11" b="T12"/>
              <a:pathLst>
                <a:path w="39355" h="21600" fill="none" extrusionOk="0">
                  <a:moveTo>
                    <a:pt x="-1" y="12722"/>
                  </a:moveTo>
                  <a:cubicBezTo>
                    <a:pt x="3490" y="4978"/>
                    <a:pt x="11196" y="-1"/>
                    <a:pt x="19691" y="0"/>
                  </a:cubicBezTo>
                  <a:cubicBezTo>
                    <a:pt x="28161" y="0"/>
                    <a:pt x="35849" y="4950"/>
                    <a:pt x="39354" y="12661"/>
                  </a:cubicBezTo>
                </a:path>
                <a:path w="39355" h="21600" stroke="0" extrusionOk="0">
                  <a:moveTo>
                    <a:pt x="-1" y="12722"/>
                  </a:moveTo>
                  <a:cubicBezTo>
                    <a:pt x="3490" y="4978"/>
                    <a:pt x="11196" y="-1"/>
                    <a:pt x="19691" y="0"/>
                  </a:cubicBezTo>
                  <a:cubicBezTo>
                    <a:pt x="28161" y="0"/>
                    <a:pt x="35849" y="4950"/>
                    <a:pt x="39354" y="12661"/>
                  </a:cubicBezTo>
                  <a:lnTo>
                    <a:pt x="19691"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nvGrpSpPr>
          <p:cNvPr id="46137" name="Group 173"/>
          <p:cNvGrpSpPr>
            <a:grpSpLocks/>
          </p:cNvGrpSpPr>
          <p:nvPr/>
        </p:nvGrpSpPr>
        <p:grpSpPr bwMode="auto">
          <a:xfrm>
            <a:off x="3602038" y="2736850"/>
            <a:ext cx="342900" cy="133350"/>
            <a:chOff x="1290" y="1689"/>
            <a:chExt cx="246" cy="96"/>
          </a:xfrm>
        </p:grpSpPr>
        <p:sp>
          <p:nvSpPr>
            <p:cNvPr id="46178" name="AutoShape 174"/>
            <p:cNvSpPr>
              <a:spLocks noChangeArrowheads="1"/>
            </p:cNvSpPr>
            <p:nvPr/>
          </p:nvSpPr>
          <p:spPr bwMode="auto">
            <a:xfrm>
              <a:off x="1290" y="1689"/>
              <a:ext cx="168" cy="96"/>
            </a:xfrm>
            <a:prstGeom prst="roundRect">
              <a:avLst>
                <a:gd name="adj" fmla="val 16667"/>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sp>
          <p:nvSpPr>
            <p:cNvPr id="46179" name="AutoShape 175"/>
            <p:cNvSpPr>
              <a:spLocks noChangeArrowheads="1"/>
            </p:cNvSpPr>
            <p:nvPr/>
          </p:nvSpPr>
          <p:spPr bwMode="auto">
            <a:xfrm rot="-5400000">
              <a:off x="1410" y="1701"/>
              <a:ext cx="96" cy="7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a:p>
          </p:txBody>
        </p:sp>
        <p:sp>
          <p:nvSpPr>
            <p:cNvPr id="46180" name="Line 176"/>
            <p:cNvSpPr>
              <a:spLocks noChangeShapeType="1"/>
            </p:cNvSpPr>
            <p:nvPr/>
          </p:nvSpPr>
          <p:spPr bwMode="auto">
            <a:xfrm>
              <a:off x="1476" y="1737"/>
              <a:ext cx="60" cy="0"/>
            </a:xfrm>
            <a:prstGeom prst="line">
              <a:avLst/>
            </a:prstGeom>
            <a:noFill/>
            <a:ln w="38100">
              <a:solidFill>
                <a:schemeClr val="accent2"/>
              </a:solidFill>
              <a:round/>
              <a:headEnd/>
              <a:tailEnd/>
            </a:ln>
            <a:extLst>
              <a:ext uri="{909E8E84-426E-40DD-AFC4-6F175D3DCCD1}">
                <a14:hiddenFill xmlns:a14="http://schemas.microsoft.com/office/drawing/2010/main">
                  <a:noFill/>
                </a14:hiddenFill>
              </a:ext>
            </a:extLst>
          </p:spPr>
          <p:txBody>
            <a:bodyPr/>
            <a:lstStyle/>
            <a:p>
              <a:endParaRPr lang="fr-FR"/>
            </a:p>
          </p:txBody>
        </p:sp>
      </p:grpSp>
      <p:sp>
        <p:nvSpPr>
          <p:cNvPr id="46138" name="Oval 177"/>
          <p:cNvSpPr>
            <a:spLocks noChangeArrowheads="1"/>
          </p:cNvSpPr>
          <p:nvPr/>
        </p:nvSpPr>
        <p:spPr bwMode="auto">
          <a:xfrm flipH="1">
            <a:off x="3698876" y="2779713"/>
            <a:ext cx="55563" cy="55562"/>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31" name="Group 178"/>
          <p:cNvGrpSpPr>
            <a:grpSpLocks/>
          </p:cNvGrpSpPr>
          <p:nvPr/>
        </p:nvGrpSpPr>
        <p:grpSpPr bwMode="auto">
          <a:xfrm rot="-5400000">
            <a:off x="3705226" y="2725738"/>
            <a:ext cx="222250" cy="174625"/>
            <a:chOff x="1318" y="1773"/>
            <a:chExt cx="140" cy="110"/>
          </a:xfrm>
        </p:grpSpPr>
        <p:sp>
          <p:nvSpPr>
            <p:cNvPr id="46174" name="Arc 179"/>
            <p:cNvSpPr>
              <a:spLocks/>
            </p:cNvSpPr>
            <p:nvPr/>
          </p:nvSpPr>
          <p:spPr bwMode="auto">
            <a:xfrm flipV="1">
              <a:off x="1362" y="1773"/>
              <a:ext cx="52" cy="31"/>
            </a:xfrm>
            <a:custGeom>
              <a:avLst/>
              <a:gdLst>
                <a:gd name="T0" fmla="*/ 0 w 34289"/>
                <a:gd name="T1" fmla="*/ 0 h 21600"/>
                <a:gd name="T2" fmla="*/ 0 w 34289"/>
                <a:gd name="T3" fmla="*/ 0 h 21600"/>
                <a:gd name="T4" fmla="*/ 0 w 34289"/>
                <a:gd name="T5" fmla="*/ 0 h 21600"/>
                <a:gd name="T6" fmla="*/ 0 60000 65536"/>
                <a:gd name="T7" fmla="*/ 0 60000 65536"/>
                <a:gd name="T8" fmla="*/ 0 60000 65536"/>
                <a:gd name="T9" fmla="*/ 0 w 34289"/>
                <a:gd name="T10" fmla="*/ 0 h 21600"/>
                <a:gd name="T11" fmla="*/ 34289 w 34289"/>
                <a:gd name="T12" fmla="*/ 21600 h 21600"/>
              </a:gdLst>
              <a:ahLst/>
              <a:cxnLst>
                <a:cxn ang="T6">
                  <a:pos x="T0" y="T1"/>
                </a:cxn>
                <a:cxn ang="T7">
                  <a:pos x="T2" y="T3"/>
                </a:cxn>
                <a:cxn ang="T8">
                  <a:pos x="T4" y="T5"/>
                </a:cxn>
              </a:cxnLst>
              <a:rect l="T9" t="T10" r="T11" b="T12"/>
              <a:pathLst>
                <a:path w="34289" h="21600" fill="none" extrusionOk="0">
                  <a:moveTo>
                    <a:pt x="0" y="8827"/>
                  </a:moveTo>
                  <a:cubicBezTo>
                    <a:pt x="4069" y="3278"/>
                    <a:pt x="10538" y="-1"/>
                    <a:pt x="17419" y="0"/>
                  </a:cubicBezTo>
                  <a:cubicBezTo>
                    <a:pt x="23982" y="0"/>
                    <a:pt x="30190" y="2984"/>
                    <a:pt x="34289" y="8110"/>
                  </a:cubicBezTo>
                </a:path>
                <a:path w="34289" h="21600" stroke="0" extrusionOk="0">
                  <a:moveTo>
                    <a:pt x="0" y="8827"/>
                  </a:moveTo>
                  <a:cubicBezTo>
                    <a:pt x="4069" y="3278"/>
                    <a:pt x="10538" y="-1"/>
                    <a:pt x="17419" y="0"/>
                  </a:cubicBezTo>
                  <a:cubicBezTo>
                    <a:pt x="23982" y="0"/>
                    <a:pt x="30190" y="2984"/>
                    <a:pt x="34289" y="8110"/>
                  </a:cubicBezTo>
                  <a:lnTo>
                    <a:pt x="17419"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75" name="Arc 180"/>
            <p:cNvSpPr>
              <a:spLocks/>
            </p:cNvSpPr>
            <p:nvPr/>
          </p:nvSpPr>
          <p:spPr bwMode="auto">
            <a:xfrm flipV="1">
              <a:off x="1349" y="1788"/>
              <a:ext cx="78" cy="38"/>
            </a:xfrm>
            <a:custGeom>
              <a:avLst/>
              <a:gdLst>
                <a:gd name="T0" fmla="*/ 0 w 38310"/>
                <a:gd name="T1" fmla="*/ 0 h 21600"/>
                <a:gd name="T2" fmla="*/ 0 w 38310"/>
                <a:gd name="T3" fmla="*/ 0 h 21600"/>
                <a:gd name="T4" fmla="*/ 0 w 38310"/>
                <a:gd name="T5" fmla="*/ 0 h 21600"/>
                <a:gd name="T6" fmla="*/ 0 60000 65536"/>
                <a:gd name="T7" fmla="*/ 0 60000 65536"/>
                <a:gd name="T8" fmla="*/ 0 60000 65536"/>
                <a:gd name="T9" fmla="*/ 0 w 38310"/>
                <a:gd name="T10" fmla="*/ 0 h 21600"/>
                <a:gd name="T11" fmla="*/ 38310 w 38310"/>
                <a:gd name="T12" fmla="*/ 21600 h 21600"/>
              </a:gdLst>
              <a:ahLst/>
              <a:cxnLst>
                <a:cxn ang="T6">
                  <a:pos x="T0" y="T1"/>
                </a:cxn>
                <a:cxn ang="T7">
                  <a:pos x="T2" y="T3"/>
                </a:cxn>
                <a:cxn ang="T8">
                  <a:pos x="T4" y="T5"/>
                </a:cxn>
              </a:cxnLst>
              <a:rect l="T9" t="T10" r="T11" b="T12"/>
              <a:pathLst>
                <a:path w="38310" h="21600" fill="none" extrusionOk="0">
                  <a:moveTo>
                    <a:pt x="0" y="11865"/>
                  </a:moveTo>
                  <a:cubicBezTo>
                    <a:pt x="3673" y="4588"/>
                    <a:pt x="11130" y="-1"/>
                    <a:pt x="19282" y="0"/>
                  </a:cubicBezTo>
                  <a:cubicBezTo>
                    <a:pt x="27235" y="0"/>
                    <a:pt x="34546" y="4371"/>
                    <a:pt x="38310" y="11377"/>
                  </a:cubicBezTo>
                </a:path>
                <a:path w="38310" h="21600" stroke="0" extrusionOk="0">
                  <a:moveTo>
                    <a:pt x="0" y="11865"/>
                  </a:moveTo>
                  <a:cubicBezTo>
                    <a:pt x="3673" y="4588"/>
                    <a:pt x="11130" y="-1"/>
                    <a:pt x="19282" y="0"/>
                  </a:cubicBezTo>
                  <a:cubicBezTo>
                    <a:pt x="27235" y="0"/>
                    <a:pt x="34546" y="4371"/>
                    <a:pt x="38310" y="11377"/>
                  </a:cubicBezTo>
                  <a:lnTo>
                    <a:pt x="19282"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76" name="Arc 181"/>
            <p:cNvSpPr>
              <a:spLocks/>
            </p:cNvSpPr>
            <p:nvPr/>
          </p:nvSpPr>
          <p:spPr bwMode="auto">
            <a:xfrm flipV="1">
              <a:off x="1334" y="1801"/>
              <a:ext cx="108" cy="53"/>
            </a:xfrm>
            <a:custGeom>
              <a:avLst/>
              <a:gdLst>
                <a:gd name="T0" fmla="*/ 0 w 38664"/>
                <a:gd name="T1" fmla="*/ 0 h 21600"/>
                <a:gd name="T2" fmla="*/ 0 w 38664"/>
                <a:gd name="T3" fmla="*/ 0 h 21600"/>
                <a:gd name="T4" fmla="*/ 0 w 38664"/>
                <a:gd name="T5" fmla="*/ 0 h 21600"/>
                <a:gd name="T6" fmla="*/ 0 60000 65536"/>
                <a:gd name="T7" fmla="*/ 0 60000 65536"/>
                <a:gd name="T8" fmla="*/ 0 60000 65536"/>
                <a:gd name="T9" fmla="*/ 0 w 38664"/>
                <a:gd name="T10" fmla="*/ 0 h 21600"/>
                <a:gd name="T11" fmla="*/ 38664 w 38664"/>
                <a:gd name="T12" fmla="*/ 21600 h 21600"/>
              </a:gdLst>
              <a:ahLst/>
              <a:cxnLst>
                <a:cxn ang="T6">
                  <a:pos x="T0" y="T1"/>
                </a:cxn>
                <a:cxn ang="T7">
                  <a:pos x="T2" y="T3"/>
                </a:cxn>
                <a:cxn ang="T8">
                  <a:pos x="T4" y="T5"/>
                </a:cxn>
              </a:cxnLst>
              <a:rect l="T9" t="T10" r="T11" b="T12"/>
              <a:pathLst>
                <a:path w="38664" h="21600" fill="none" extrusionOk="0">
                  <a:moveTo>
                    <a:pt x="0" y="11992"/>
                  </a:moveTo>
                  <a:cubicBezTo>
                    <a:pt x="3648" y="4645"/>
                    <a:pt x="11143" y="-1"/>
                    <a:pt x="19346" y="0"/>
                  </a:cubicBezTo>
                  <a:cubicBezTo>
                    <a:pt x="27525" y="0"/>
                    <a:pt x="35003" y="4620"/>
                    <a:pt x="38663" y="11936"/>
                  </a:cubicBezTo>
                </a:path>
                <a:path w="38664" h="21600" stroke="0" extrusionOk="0">
                  <a:moveTo>
                    <a:pt x="0" y="11992"/>
                  </a:moveTo>
                  <a:cubicBezTo>
                    <a:pt x="3648" y="4645"/>
                    <a:pt x="11143" y="-1"/>
                    <a:pt x="19346" y="0"/>
                  </a:cubicBezTo>
                  <a:cubicBezTo>
                    <a:pt x="27525" y="0"/>
                    <a:pt x="35003" y="4620"/>
                    <a:pt x="38663" y="11936"/>
                  </a:cubicBezTo>
                  <a:lnTo>
                    <a:pt x="19346"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77" name="Arc 182"/>
            <p:cNvSpPr>
              <a:spLocks/>
            </p:cNvSpPr>
            <p:nvPr/>
          </p:nvSpPr>
          <p:spPr bwMode="auto">
            <a:xfrm flipV="1">
              <a:off x="1318" y="1813"/>
              <a:ext cx="140" cy="70"/>
            </a:xfrm>
            <a:custGeom>
              <a:avLst/>
              <a:gdLst>
                <a:gd name="T0" fmla="*/ 0 w 39355"/>
                <a:gd name="T1" fmla="*/ 0 h 21600"/>
                <a:gd name="T2" fmla="*/ 0 w 39355"/>
                <a:gd name="T3" fmla="*/ 0 h 21600"/>
                <a:gd name="T4" fmla="*/ 0 w 39355"/>
                <a:gd name="T5" fmla="*/ 0 h 21600"/>
                <a:gd name="T6" fmla="*/ 0 60000 65536"/>
                <a:gd name="T7" fmla="*/ 0 60000 65536"/>
                <a:gd name="T8" fmla="*/ 0 60000 65536"/>
                <a:gd name="T9" fmla="*/ 0 w 39355"/>
                <a:gd name="T10" fmla="*/ 0 h 21600"/>
                <a:gd name="T11" fmla="*/ 39355 w 39355"/>
                <a:gd name="T12" fmla="*/ 21600 h 21600"/>
              </a:gdLst>
              <a:ahLst/>
              <a:cxnLst>
                <a:cxn ang="T6">
                  <a:pos x="T0" y="T1"/>
                </a:cxn>
                <a:cxn ang="T7">
                  <a:pos x="T2" y="T3"/>
                </a:cxn>
                <a:cxn ang="T8">
                  <a:pos x="T4" y="T5"/>
                </a:cxn>
              </a:cxnLst>
              <a:rect l="T9" t="T10" r="T11" b="T12"/>
              <a:pathLst>
                <a:path w="39355" h="21600" fill="none" extrusionOk="0">
                  <a:moveTo>
                    <a:pt x="-1" y="12722"/>
                  </a:moveTo>
                  <a:cubicBezTo>
                    <a:pt x="3490" y="4978"/>
                    <a:pt x="11196" y="-1"/>
                    <a:pt x="19691" y="0"/>
                  </a:cubicBezTo>
                  <a:cubicBezTo>
                    <a:pt x="28161" y="0"/>
                    <a:pt x="35849" y="4950"/>
                    <a:pt x="39354" y="12661"/>
                  </a:cubicBezTo>
                </a:path>
                <a:path w="39355" h="21600" stroke="0" extrusionOk="0">
                  <a:moveTo>
                    <a:pt x="-1" y="12722"/>
                  </a:moveTo>
                  <a:cubicBezTo>
                    <a:pt x="3490" y="4978"/>
                    <a:pt x="11196" y="-1"/>
                    <a:pt x="19691" y="0"/>
                  </a:cubicBezTo>
                  <a:cubicBezTo>
                    <a:pt x="28161" y="0"/>
                    <a:pt x="35849" y="4950"/>
                    <a:pt x="39354" y="12661"/>
                  </a:cubicBezTo>
                  <a:lnTo>
                    <a:pt x="19691"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sp>
        <p:nvSpPr>
          <p:cNvPr id="46140" name="Text Box 109"/>
          <p:cNvSpPr txBox="1">
            <a:spLocks noChangeArrowheads="1"/>
          </p:cNvSpPr>
          <p:nvPr/>
        </p:nvSpPr>
        <p:spPr bwMode="auto">
          <a:xfrm>
            <a:off x="2983016" y="2435230"/>
            <a:ext cx="158729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fr-FR" sz="1600" b="1">
                <a:latin typeface="Verdana" panose="020B0604030504040204" pitchFamily="34" charset="0"/>
              </a:rPr>
              <a:t>Glucomètre.</a:t>
            </a:r>
          </a:p>
        </p:txBody>
      </p:sp>
      <p:sp>
        <p:nvSpPr>
          <p:cNvPr id="46141" name="Oval 184"/>
          <p:cNvSpPr>
            <a:spLocks noChangeArrowheads="1"/>
          </p:cNvSpPr>
          <p:nvPr/>
        </p:nvSpPr>
        <p:spPr bwMode="auto">
          <a:xfrm rot="-5400000">
            <a:off x="3956051" y="5103813"/>
            <a:ext cx="55562" cy="55563"/>
          </a:xfrm>
          <a:prstGeom prst="ellipse">
            <a:avLst/>
          </a:pr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fr-FR" altLang="fr-FR"/>
          </a:p>
        </p:txBody>
      </p:sp>
      <p:grpSp>
        <p:nvGrpSpPr>
          <p:cNvPr id="46145" name="Group 185"/>
          <p:cNvGrpSpPr>
            <a:grpSpLocks/>
          </p:cNvGrpSpPr>
          <p:nvPr/>
        </p:nvGrpSpPr>
        <p:grpSpPr bwMode="auto">
          <a:xfrm rot="16200000" flipH="1">
            <a:off x="3893344" y="4931569"/>
            <a:ext cx="173038" cy="222250"/>
            <a:chOff x="4508" y="1735"/>
            <a:chExt cx="109" cy="140"/>
          </a:xfrm>
        </p:grpSpPr>
        <p:sp>
          <p:nvSpPr>
            <p:cNvPr id="46170" name="Arc 186"/>
            <p:cNvSpPr>
              <a:spLocks/>
            </p:cNvSpPr>
            <p:nvPr/>
          </p:nvSpPr>
          <p:spPr bwMode="auto">
            <a:xfrm rot="5400000" flipV="1">
              <a:off x="4576" y="1789"/>
              <a:ext cx="52" cy="31"/>
            </a:xfrm>
            <a:custGeom>
              <a:avLst/>
              <a:gdLst>
                <a:gd name="T0" fmla="*/ 0 w 34289"/>
                <a:gd name="T1" fmla="*/ 0 h 21600"/>
                <a:gd name="T2" fmla="*/ 0 w 34289"/>
                <a:gd name="T3" fmla="*/ 0 h 21600"/>
                <a:gd name="T4" fmla="*/ 0 w 34289"/>
                <a:gd name="T5" fmla="*/ 0 h 21600"/>
                <a:gd name="T6" fmla="*/ 0 60000 65536"/>
                <a:gd name="T7" fmla="*/ 0 60000 65536"/>
                <a:gd name="T8" fmla="*/ 0 60000 65536"/>
                <a:gd name="T9" fmla="*/ 0 w 34289"/>
                <a:gd name="T10" fmla="*/ 0 h 21600"/>
                <a:gd name="T11" fmla="*/ 34289 w 34289"/>
                <a:gd name="T12" fmla="*/ 21600 h 21600"/>
              </a:gdLst>
              <a:ahLst/>
              <a:cxnLst>
                <a:cxn ang="T6">
                  <a:pos x="T0" y="T1"/>
                </a:cxn>
                <a:cxn ang="T7">
                  <a:pos x="T2" y="T3"/>
                </a:cxn>
                <a:cxn ang="T8">
                  <a:pos x="T4" y="T5"/>
                </a:cxn>
              </a:cxnLst>
              <a:rect l="T9" t="T10" r="T11" b="T12"/>
              <a:pathLst>
                <a:path w="34289" h="21600" fill="none" extrusionOk="0">
                  <a:moveTo>
                    <a:pt x="0" y="8827"/>
                  </a:moveTo>
                  <a:cubicBezTo>
                    <a:pt x="4069" y="3278"/>
                    <a:pt x="10538" y="-1"/>
                    <a:pt x="17419" y="0"/>
                  </a:cubicBezTo>
                  <a:cubicBezTo>
                    <a:pt x="23982" y="0"/>
                    <a:pt x="30190" y="2984"/>
                    <a:pt x="34289" y="8110"/>
                  </a:cubicBezTo>
                </a:path>
                <a:path w="34289" h="21600" stroke="0" extrusionOk="0">
                  <a:moveTo>
                    <a:pt x="0" y="8827"/>
                  </a:moveTo>
                  <a:cubicBezTo>
                    <a:pt x="4069" y="3278"/>
                    <a:pt x="10538" y="-1"/>
                    <a:pt x="17419" y="0"/>
                  </a:cubicBezTo>
                  <a:cubicBezTo>
                    <a:pt x="23982" y="0"/>
                    <a:pt x="30190" y="2984"/>
                    <a:pt x="34289" y="8110"/>
                  </a:cubicBezTo>
                  <a:lnTo>
                    <a:pt x="17419"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71" name="Arc 187"/>
            <p:cNvSpPr>
              <a:spLocks/>
            </p:cNvSpPr>
            <p:nvPr/>
          </p:nvSpPr>
          <p:spPr bwMode="auto">
            <a:xfrm rot="5400000" flipV="1">
              <a:off x="4545" y="1786"/>
              <a:ext cx="78" cy="38"/>
            </a:xfrm>
            <a:custGeom>
              <a:avLst/>
              <a:gdLst>
                <a:gd name="T0" fmla="*/ 0 w 38310"/>
                <a:gd name="T1" fmla="*/ 0 h 21600"/>
                <a:gd name="T2" fmla="*/ 0 w 38310"/>
                <a:gd name="T3" fmla="*/ 0 h 21600"/>
                <a:gd name="T4" fmla="*/ 0 w 38310"/>
                <a:gd name="T5" fmla="*/ 0 h 21600"/>
                <a:gd name="T6" fmla="*/ 0 60000 65536"/>
                <a:gd name="T7" fmla="*/ 0 60000 65536"/>
                <a:gd name="T8" fmla="*/ 0 60000 65536"/>
                <a:gd name="T9" fmla="*/ 0 w 38310"/>
                <a:gd name="T10" fmla="*/ 0 h 21600"/>
                <a:gd name="T11" fmla="*/ 38310 w 38310"/>
                <a:gd name="T12" fmla="*/ 21600 h 21600"/>
              </a:gdLst>
              <a:ahLst/>
              <a:cxnLst>
                <a:cxn ang="T6">
                  <a:pos x="T0" y="T1"/>
                </a:cxn>
                <a:cxn ang="T7">
                  <a:pos x="T2" y="T3"/>
                </a:cxn>
                <a:cxn ang="T8">
                  <a:pos x="T4" y="T5"/>
                </a:cxn>
              </a:cxnLst>
              <a:rect l="T9" t="T10" r="T11" b="T12"/>
              <a:pathLst>
                <a:path w="38310" h="21600" fill="none" extrusionOk="0">
                  <a:moveTo>
                    <a:pt x="0" y="11865"/>
                  </a:moveTo>
                  <a:cubicBezTo>
                    <a:pt x="3673" y="4588"/>
                    <a:pt x="11130" y="-1"/>
                    <a:pt x="19282" y="0"/>
                  </a:cubicBezTo>
                  <a:cubicBezTo>
                    <a:pt x="27235" y="0"/>
                    <a:pt x="34546" y="4371"/>
                    <a:pt x="38310" y="11377"/>
                  </a:cubicBezTo>
                </a:path>
                <a:path w="38310" h="21600" stroke="0" extrusionOk="0">
                  <a:moveTo>
                    <a:pt x="0" y="11865"/>
                  </a:moveTo>
                  <a:cubicBezTo>
                    <a:pt x="3673" y="4588"/>
                    <a:pt x="11130" y="-1"/>
                    <a:pt x="19282" y="0"/>
                  </a:cubicBezTo>
                  <a:cubicBezTo>
                    <a:pt x="27235" y="0"/>
                    <a:pt x="34546" y="4371"/>
                    <a:pt x="38310" y="11377"/>
                  </a:cubicBezTo>
                  <a:lnTo>
                    <a:pt x="19282"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72" name="Arc 188"/>
            <p:cNvSpPr>
              <a:spLocks/>
            </p:cNvSpPr>
            <p:nvPr/>
          </p:nvSpPr>
          <p:spPr bwMode="auto">
            <a:xfrm rot="5400000" flipV="1">
              <a:off x="4509" y="1778"/>
              <a:ext cx="108" cy="53"/>
            </a:xfrm>
            <a:custGeom>
              <a:avLst/>
              <a:gdLst>
                <a:gd name="T0" fmla="*/ 0 w 38664"/>
                <a:gd name="T1" fmla="*/ 0 h 21600"/>
                <a:gd name="T2" fmla="*/ 0 w 38664"/>
                <a:gd name="T3" fmla="*/ 0 h 21600"/>
                <a:gd name="T4" fmla="*/ 0 w 38664"/>
                <a:gd name="T5" fmla="*/ 0 h 21600"/>
                <a:gd name="T6" fmla="*/ 0 60000 65536"/>
                <a:gd name="T7" fmla="*/ 0 60000 65536"/>
                <a:gd name="T8" fmla="*/ 0 60000 65536"/>
                <a:gd name="T9" fmla="*/ 0 w 38664"/>
                <a:gd name="T10" fmla="*/ 0 h 21600"/>
                <a:gd name="T11" fmla="*/ 38664 w 38664"/>
                <a:gd name="T12" fmla="*/ 21600 h 21600"/>
              </a:gdLst>
              <a:ahLst/>
              <a:cxnLst>
                <a:cxn ang="T6">
                  <a:pos x="T0" y="T1"/>
                </a:cxn>
                <a:cxn ang="T7">
                  <a:pos x="T2" y="T3"/>
                </a:cxn>
                <a:cxn ang="T8">
                  <a:pos x="T4" y="T5"/>
                </a:cxn>
              </a:cxnLst>
              <a:rect l="T9" t="T10" r="T11" b="T12"/>
              <a:pathLst>
                <a:path w="38664" h="21600" fill="none" extrusionOk="0">
                  <a:moveTo>
                    <a:pt x="0" y="11992"/>
                  </a:moveTo>
                  <a:cubicBezTo>
                    <a:pt x="3648" y="4645"/>
                    <a:pt x="11143" y="-1"/>
                    <a:pt x="19346" y="0"/>
                  </a:cubicBezTo>
                  <a:cubicBezTo>
                    <a:pt x="27525" y="0"/>
                    <a:pt x="35003" y="4620"/>
                    <a:pt x="38663" y="11936"/>
                  </a:cubicBezTo>
                </a:path>
                <a:path w="38664" h="21600" stroke="0" extrusionOk="0">
                  <a:moveTo>
                    <a:pt x="0" y="11992"/>
                  </a:moveTo>
                  <a:cubicBezTo>
                    <a:pt x="3648" y="4645"/>
                    <a:pt x="11143" y="-1"/>
                    <a:pt x="19346" y="0"/>
                  </a:cubicBezTo>
                  <a:cubicBezTo>
                    <a:pt x="27525" y="0"/>
                    <a:pt x="35003" y="4620"/>
                    <a:pt x="38663" y="11936"/>
                  </a:cubicBezTo>
                  <a:lnTo>
                    <a:pt x="19346"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sp>
          <p:nvSpPr>
            <p:cNvPr id="46173" name="Arc 189"/>
            <p:cNvSpPr>
              <a:spLocks/>
            </p:cNvSpPr>
            <p:nvPr/>
          </p:nvSpPr>
          <p:spPr bwMode="auto">
            <a:xfrm rot="5400000" flipV="1">
              <a:off x="4473" y="1770"/>
              <a:ext cx="140" cy="70"/>
            </a:xfrm>
            <a:custGeom>
              <a:avLst/>
              <a:gdLst>
                <a:gd name="T0" fmla="*/ 0 w 39355"/>
                <a:gd name="T1" fmla="*/ 0 h 21600"/>
                <a:gd name="T2" fmla="*/ 0 w 39355"/>
                <a:gd name="T3" fmla="*/ 0 h 21600"/>
                <a:gd name="T4" fmla="*/ 0 w 39355"/>
                <a:gd name="T5" fmla="*/ 0 h 21600"/>
                <a:gd name="T6" fmla="*/ 0 60000 65536"/>
                <a:gd name="T7" fmla="*/ 0 60000 65536"/>
                <a:gd name="T8" fmla="*/ 0 60000 65536"/>
                <a:gd name="T9" fmla="*/ 0 w 39355"/>
                <a:gd name="T10" fmla="*/ 0 h 21600"/>
                <a:gd name="T11" fmla="*/ 39355 w 39355"/>
                <a:gd name="T12" fmla="*/ 21600 h 21600"/>
              </a:gdLst>
              <a:ahLst/>
              <a:cxnLst>
                <a:cxn ang="T6">
                  <a:pos x="T0" y="T1"/>
                </a:cxn>
                <a:cxn ang="T7">
                  <a:pos x="T2" y="T3"/>
                </a:cxn>
                <a:cxn ang="T8">
                  <a:pos x="T4" y="T5"/>
                </a:cxn>
              </a:cxnLst>
              <a:rect l="T9" t="T10" r="T11" b="T12"/>
              <a:pathLst>
                <a:path w="39355" h="21600" fill="none" extrusionOk="0">
                  <a:moveTo>
                    <a:pt x="-1" y="12722"/>
                  </a:moveTo>
                  <a:cubicBezTo>
                    <a:pt x="3490" y="4978"/>
                    <a:pt x="11196" y="-1"/>
                    <a:pt x="19691" y="0"/>
                  </a:cubicBezTo>
                  <a:cubicBezTo>
                    <a:pt x="28161" y="0"/>
                    <a:pt x="35849" y="4950"/>
                    <a:pt x="39354" y="12661"/>
                  </a:cubicBezTo>
                </a:path>
                <a:path w="39355" h="21600" stroke="0" extrusionOk="0">
                  <a:moveTo>
                    <a:pt x="-1" y="12722"/>
                  </a:moveTo>
                  <a:cubicBezTo>
                    <a:pt x="3490" y="4978"/>
                    <a:pt x="11196" y="-1"/>
                    <a:pt x="19691" y="0"/>
                  </a:cubicBezTo>
                  <a:cubicBezTo>
                    <a:pt x="28161" y="0"/>
                    <a:pt x="35849" y="4950"/>
                    <a:pt x="39354" y="12661"/>
                  </a:cubicBezTo>
                  <a:lnTo>
                    <a:pt x="19691" y="21600"/>
                  </a:lnTo>
                  <a:close/>
                </a:path>
              </a:pathLst>
            </a:custGeom>
            <a:noFill/>
            <a:ln w="19050">
              <a:solidFill>
                <a:schemeClr val="hlink"/>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fr-FR"/>
            </a:p>
          </p:txBody>
        </p:sp>
      </p:grpSp>
      <p:grpSp>
        <p:nvGrpSpPr>
          <p:cNvPr id="46143" name="Group 52"/>
          <p:cNvGrpSpPr>
            <a:grpSpLocks/>
          </p:cNvGrpSpPr>
          <p:nvPr/>
        </p:nvGrpSpPr>
        <p:grpSpPr bwMode="auto">
          <a:xfrm>
            <a:off x="5878514" y="5237163"/>
            <a:ext cx="701675" cy="563562"/>
            <a:chOff x="2820" y="3246"/>
            <a:chExt cx="840" cy="674"/>
          </a:xfrm>
        </p:grpSpPr>
        <p:sp>
          <p:nvSpPr>
            <p:cNvPr id="46166" name="AutoShape 48"/>
            <p:cNvSpPr>
              <a:spLocks noChangeArrowheads="1"/>
            </p:cNvSpPr>
            <p:nvPr/>
          </p:nvSpPr>
          <p:spPr bwMode="auto">
            <a:xfrm>
              <a:off x="2820" y="3246"/>
              <a:ext cx="840" cy="576"/>
            </a:xfrm>
            <a:prstGeom prst="roundRect">
              <a:avLst>
                <a:gd name="adj" fmla="val 16667"/>
              </a:avLst>
            </a:prstGeom>
            <a:solidFill>
              <a:schemeClr val="tx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67" name="AutoShape 49"/>
            <p:cNvSpPr>
              <a:spLocks noChangeArrowheads="1"/>
            </p:cNvSpPr>
            <p:nvPr/>
          </p:nvSpPr>
          <p:spPr bwMode="auto">
            <a:xfrm>
              <a:off x="2847" y="3276"/>
              <a:ext cx="786" cy="456"/>
            </a:xfrm>
            <a:prstGeom prst="roundRect">
              <a:avLst>
                <a:gd name="adj" fmla="val 16667"/>
              </a:avLst>
            </a:prstGeom>
            <a:solidFill>
              <a:schemeClr val="bg2"/>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68" name="AutoShape 50"/>
            <p:cNvSpPr>
              <a:spLocks noChangeArrowheads="1"/>
            </p:cNvSpPr>
            <p:nvPr/>
          </p:nvSpPr>
          <p:spPr bwMode="auto">
            <a:xfrm>
              <a:off x="2952" y="3864"/>
              <a:ext cx="576" cy="56"/>
            </a:xfrm>
            <a:prstGeom prst="roundRect">
              <a:avLst>
                <a:gd name="adj" fmla="val 16667"/>
              </a:avLst>
            </a:prstGeom>
            <a:solidFill>
              <a:schemeClr val="tx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69" name="Rectangle 51"/>
            <p:cNvSpPr>
              <a:spLocks noChangeArrowheads="1"/>
            </p:cNvSpPr>
            <p:nvPr/>
          </p:nvSpPr>
          <p:spPr bwMode="auto">
            <a:xfrm>
              <a:off x="3212" y="3792"/>
              <a:ext cx="56" cy="96"/>
            </a:xfrm>
            <a:prstGeom prst="rect">
              <a:avLst/>
            </a:prstGeom>
            <a:solidFill>
              <a:schemeClr val="tx1"/>
            </a:solidFill>
            <a:ln w="2857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sp>
        <p:nvSpPr>
          <p:cNvPr id="46144" name="Text Box 77"/>
          <p:cNvSpPr txBox="1">
            <a:spLocks noChangeArrowheads="1"/>
          </p:cNvSpPr>
          <p:nvPr/>
        </p:nvSpPr>
        <p:spPr bwMode="auto">
          <a:xfrm>
            <a:off x="5871265" y="4930780"/>
            <a:ext cx="481222"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fr-FR" sz="1600" b="1">
                <a:latin typeface="Verdana" panose="020B0604030504040204" pitchFamily="34" charset="0"/>
              </a:rPr>
              <a:t>TV</a:t>
            </a:r>
          </a:p>
        </p:txBody>
      </p:sp>
      <p:grpSp>
        <p:nvGrpSpPr>
          <p:cNvPr id="2" name="Group 196"/>
          <p:cNvGrpSpPr>
            <a:grpSpLocks/>
          </p:cNvGrpSpPr>
          <p:nvPr/>
        </p:nvGrpSpPr>
        <p:grpSpPr bwMode="auto">
          <a:xfrm>
            <a:off x="5867400" y="5854701"/>
            <a:ext cx="1092200" cy="269875"/>
            <a:chOff x="2736" y="3696"/>
            <a:chExt cx="1104" cy="162"/>
          </a:xfrm>
        </p:grpSpPr>
        <p:sp>
          <p:nvSpPr>
            <p:cNvPr id="46163" name="AutoShape 68"/>
            <p:cNvSpPr>
              <a:spLocks noChangeArrowheads="1"/>
            </p:cNvSpPr>
            <p:nvPr/>
          </p:nvSpPr>
          <p:spPr bwMode="auto">
            <a:xfrm>
              <a:off x="2736" y="3696"/>
              <a:ext cx="1104" cy="49"/>
            </a:xfrm>
            <a:prstGeom prst="roundRect">
              <a:avLst>
                <a:gd name="adj" fmla="val 16667"/>
              </a:avLst>
            </a:prstGeom>
            <a:solidFill>
              <a:schemeClr val="tx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64" name="AutoShape 69"/>
            <p:cNvSpPr>
              <a:spLocks noChangeArrowheads="1"/>
            </p:cNvSpPr>
            <p:nvPr/>
          </p:nvSpPr>
          <p:spPr bwMode="auto">
            <a:xfrm>
              <a:off x="2819" y="3710"/>
              <a:ext cx="77" cy="148"/>
            </a:xfrm>
            <a:prstGeom prst="roundRect">
              <a:avLst>
                <a:gd name="adj" fmla="val 16667"/>
              </a:avLst>
            </a:prstGeom>
            <a:solidFill>
              <a:schemeClr val="tx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65" name="AutoShape 70"/>
            <p:cNvSpPr>
              <a:spLocks noChangeArrowheads="1"/>
            </p:cNvSpPr>
            <p:nvPr/>
          </p:nvSpPr>
          <p:spPr bwMode="auto">
            <a:xfrm>
              <a:off x="3682" y="3710"/>
              <a:ext cx="78" cy="148"/>
            </a:xfrm>
            <a:prstGeom prst="roundRect">
              <a:avLst>
                <a:gd name="adj" fmla="val 16667"/>
              </a:avLst>
            </a:prstGeom>
            <a:solidFill>
              <a:schemeClr val="tx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grpSp>
        <p:nvGrpSpPr>
          <p:cNvPr id="46146" name="Group 47"/>
          <p:cNvGrpSpPr>
            <a:grpSpLocks/>
          </p:cNvGrpSpPr>
          <p:nvPr/>
        </p:nvGrpSpPr>
        <p:grpSpPr bwMode="auto">
          <a:xfrm flipH="1">
            <a:off x="6788150" y="5349875"/>
            <a:ext cx="152400" cy="469900"/>
            <a:chOff x="3924" y="2944"/>
            <a:chExt cx="162" cy="500"/>
          </a:xfrm>
        </p:grpSpPr>
        <p:sp>
          <p:nvSpPr>
            <p:cNvPr id="46148" name="AutoShape 31"/>
            <p:cNvSpPr>
              <a:spLocks noChangeArrowheads="1"/>
            </p:cNvSpPr>
            <p:nvPr/>
          </p:nvSpPr>
          <p:spPr bwMode="auto">
            <a:xfrm>
              <a:off x="3924" y="2976"/>
              <a:ext cx="162" cy="468"/>
            </a:xfrm>
            <a:prstGeom prst="roundRect">
              <a:avLst>
                <a:gd name="adj" fmla="val 16667"/>
              </a:avLst>
            </a:prstGeom>
            <a:solidFill>
              <a:schemeClr val="tx1"/>
            </a:solidFill>
            <a:ln w="28575">
              <a:solidFill>
                <a:schemeClr val="tx1"/>
              </a:solidFill>
              <a:round/>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49" name="Oval 32"/>
            <p:cNvSpPr>
              <a:spLocks noChangeArrowheads="1"/>
            </p:cNvSpPr>
            <p:nvPr/>
          </p:nvSpPr>
          <p:spPr bwMode="auto">
            <a:xfrm>
              <a:off x="3930" y="3174"/>
              <a:ext cx="44" cy="44"/>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50" name="Oval 33"/>
            <p:cNvSpPr>
              <a:spLocks noChangeArrowheads="1"/>
            </p:cNvSpPr>
            <p:nvPr/>
          </p:nvSpPr>
          <p:spPr bwMode="auto">
            <a:xfrm>
              <a:off x="3981" y="3174"/>
              <a:ext cx="44" cy="44"/>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51" name="Oval 34"/>
            <p:cNvSpPr>
              <a:spLocks noChangeArrowheads="1"/>
            </p:cNvSpPr>
            <p:nvPr/>
          </p:nvSpPr>
          <p:spPr bwMode="auto">
            <a:xfrm>
              <a:off x="4032" y="3174"/>
              <a:ext cx="44" cy="44"/>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52" name="Oval 35"/>
            <p:cNvSpPr>
              <a:spLocks noChangeArrowheads="1"/>
            </p:cNvSpPr>
            <p:nvPr/>
          </p:nvSpPr>
          <p:spPr bwMode="auto">
            <a:xfrm>
              <a:off x="3930" y="3236"/>
              <a:ext cx="44" cy="44"/>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53" name="Oval 36"/>
            <p:cNvSpPr>
              <a:spLocks noChangeArrowheads="1"/>
            </p:cNvSpPr>
            <p:nvPr/>
          </p:nvSpPr>
          <p:spPr bwMode="auto">
            <a:xfrm>
              <a:off x="3981" y="3236"/>
              <a:ext cx="44" cy="44"/>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54" name="Oval 37"/>
            <p:cNvSpPr>
              <a:spLocks noChangeArrowheads="1"/>
            </p:cNvSpPr>
            <p:nvPr/>
          </p:nvSpPr>
          <p:spPr bwMode="auto">
            <a:xfrm>
              <a:off x="4032" y="3236"/>
              <a:ext cx="44" cy="44"/>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55" name="Oval 38"/>
            <p:cNvSpPr>
              <a:spLocks noChangeArrowheads="1"/>
            </p:cNvSpPr>
            <p:nvPr/>
          </p:nvSpPr>
          <p:spPr bwMode="auto">
            <a:xfrm>
              <a:off x="3930" y="3298"/>
              <a:ext cx="44" cy="44"/>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56" name="Oval 39"/>
            <p:cNvSpPr>
              <a:spLocks noChangeArrowheads="1"/>
            </p:cNvSpPr>
            <p:nvPr/>
          </p:nvSpPr>
          <p:spPr bwMode="auto">
            <a:xfrm>
              <a:off x="3981" y="3298"/>
              <a:ext cx="44" cy="44"/>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57" name="Oval 40"/>
            <p:cNvSpPr>
              <a:spLocks noChangeArrowheads="1"/>
            </p:cNvSpPr>
            <p:nvPr/>
          </p:nvSpPr>
          <p:spPr bwMode="auto">
            <a:xfrm>
              <a:off x="4032" y="3298"/>
              <a:ext cx="44" cy="44"/>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58" name="Oval 41"/>
            <p:cNvSpPr>
              <a:spLocks noChangeArrowheads="1"/>
            </p:cNvSpPr>
            <p:nvPr/>
          </p:nvSpPr>
          <p:spPr bwMode="auto">
            <a:xfrm>
              <a:off x="3930" y="3360"/>
              <a:ext cx="44" cy="44"/>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59" name="Oval 42"/>
            <p:cNvSpPr>
              <a:spLocks noChangeArrowheads="1"/>
            </p:cNvSpPr>
            <p:nvPr/>
          </p:nvSpPr>
          <p:spPr bwMode="auto">
            <a:xfrm>
              <a:off x="3981" y="3360"/>
              <a:ext cx="44" cy="44"/>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60" name="Oval 43"/>
            <p:cNvSpPr>
              <a:spLocks noChangeArrowheads="1"/>
            </p:cNvSpPr>
            <p:nvPr/>
          </p:nvSpPr>
          <p:spPr bwMode="auto">
            <a:xfrm>
              <a:off x="4032" y="3360"/>
              <a:ext cx="44" cy="44"/>
            </a:xfrm>
            <a:prstGeom prst="ellipse">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61" name="AutoShape 44"/>
            <p:cNvSpPr>
              <a:spLocks noChangeArrowheads="1"/>
            </p:cNvSpPr>
            <p:nvPr/>
          </p:nvSpPr>
          <p:spPr bwMode="auto">
            <a:xfrm>
              <a:off x="3944" y="2994"/>
              <a:ext cx="122" cy="150"/>
            </a:xfrm>
            <a:prstGeom prst="roundRect">
              <a:avLst>
                <a:gd name="adj" fmla="val 16667"/>
              </a:avLst>
            </a:prstGeom>
            <a:solidFill>
              <a:schemeClr val="bg2"/>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sp>
          <p:nvSpPr>
            <p:cNvPr id="46162" name="AutoShape 46"/>
            <p:cNvSpPr>
              <a:spLocks noChangeArrowheads="1"/>
            </p:cNvSpPr>
            <p:nvPr/>
          </p:nvSpPr>
          <p:spPr bwMode="auto">
            <a:xfrm>
              <a:off x="3930" y="2944"/>
              <a:ext cx="44" cy="44"/>
            </a:xfrm>
            <a:prstGeom prst="roundRect">
              <a:avLst>
                <a:gd name="adj" fmla="val 29546"/>
              </a:avLst>
            </a:prstGeom>
            <a:solidFill>
              <a:schemeClr val="tx1"/>
            </a:solidFill>
            <a:ln>
              <a:noFill/>
            </a:ln>
            <a:extLst>
              <a:ext uri="{91240B29-F687-4F45-9708-019B960494DF}">
                <a14:hiddenLine xmlns:a14="http://schemas.microsoft.com/office/drawing/2010/main" w="28575">
                  <a:solidFill>
                    <a:srgbClr val="000000"/>
                  </a:solidFill>
                  <a:round/>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fr-FR" altLang="fr-FR">
                <a:latin typeface="Verdana" panose="020B0604030504040204" pitchFamily="34" charset="0"/>
              </a:endParaRPr>
            </a:p>
          </p:txBody>
        </p:sp>
      </p:grpSp>
      <p:sp>
        <p:nvSpPr>
          <p:cNvPr id="46147" name="Text Box 76"/>
          <p:cNvSpPr txBox="1">
            <a:spLocks noChangeArrowheads="1"/>
          </p:cNvSpPr>
          <p:nvPr/>
        </p:nvSpPr>
        <p:spPr bwMode="auto">
          <a:xfrm>
            <a:off x="6198928" y="5064130"/>
            <a:ext cx="1334020"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b">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lnSpc>
                <a:spcPct val="85000"/>
              </a:lnSpc>
            </a:pPr>
            <a:r>
              <a:rPr lang="en-US" altLang="fr-FR" sz="1600" b="1">
                <a:latin typeface="Verdana" panose="020B0604030504040204" pitchFamily="34" charset="0"/>
              </a:rPr>
              <a:t>téléphone</a:t>
            </a:r>
          </a:p>
        </p:txBody>
      </p:sp>
      <p:pic>
        <p:nvPicPr>
          <p:cNvPr id="217" name="Image 2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2382" y="203200"/>
            <a:ext cx="1943234" cy="534389"/>
          </a:xfrm>
          <a:prstGeom prst="rect">
            <a:avLst/>
          </a:prstGeom>
        </p:spPr>
      </p:pic>
      <p:sp>
        <p:nvSpPr>
          <p:cNvPr id="3" name="Espace réservé du pied de page 2"/>
          <p:cNvSpPr>
            <a:spLocks noGrp="1"/>
          </p:cNvSpPr>
          <p:nvPr>
            <p:ph type="ftr" sz="quarter" idx="11"/>
          </p:nvPr>
        </p:nvSpPr>
        <p:spPr/>
        <p:txBody>
          <a:bodyPr/>
          <a:lstStyle/>
          <a:p>
            <a:r>
              <a:rPr lang="fr-FR"/>
              <a:t>Conférence AG FNISASIC 11 mai Paris</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37</a:t>
            </a:fld>
            <a:endParaRPr lang="en-US" dirty="0"/>
          </a:p>
        </p:txBody>
      </p:sp>
    </p:spTree>
    <p:extLst>
      <p:ext uri="{BB962C8B-B14F-4D97-AF65-F5344CB8AC3E}">
        <p14:creationId xmlns:p14="http://schemas.microsoft.com/office/powerpoint/2010/main" val="16428063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500"/>
                                        <p:tgtEl>
                                          <p:spTgt spid="22"/>
                                        </p:tgtEl>
                                      </p:cBhvr>
                                    </p:animEffect>
                                  </p:childTnLst>
                                </p:cTn>
                              </p:par>
                            </p:childTnLst>
                          </p:cTn>
                        </p:par>
                        <p:par>
                          <p:cTn id="8" fill="hold" nodeType="afterGroup">
                            <p:stCondLst>
                              <p:cond delay="500"/>
                            </p:stCondLst>
                            <p:childTnLst>
                              <p:par>
                                <p:cTn id="9" presetID="22" presetClass="entr" presetSubtype="8"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left)">
                                      <p:cBhvr>
                                        <p:cTn id="16" dur="500"/>
                                        <p:tgtEl>
                                          <p:spTgt spid="20"/>
                                        </p:tgtEl>
                                      </p:cBhvr>
                                    </p:animEffect>
                                  </p:childTnLst>
                                </p:cTn>
                              </p:par>
                            </p:childTnLst>
                          </p:cTn>
                        </p:par>
                        <p:par>
                          <p:cTn id="17" fill="hold" nodeType="afterGroup">
                            <p:stCondLst>
                              <p:cond delay="500"/>
                            </p:stCondLst>
                            <p:childTnLst>
                              <p:par>
                                <p:cTn id="18" presetID="22" presetClass="entr" presetSubtype="1" fill="hold"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wipe(up)">
                                      <p:cBhvr>
                                        <p:cTn id="20" dur="500"/>
                                        <p:tgtEl>
                                          <p:spTgt spid="31"/>
                                        </p:tgtEl>
                                      </p:cBhvr>
                                    </p:animEffect>
                                  </p:childTnLst>
                                </p:cTn>
                              </p:par>
                            </p:childTnLst>
                          </p:cTn>
                        </p:par>
                        <p:par>
                          <p:cTn id="21" fill="hold" nodeType="afterGroup">
                            <p:stCondLst>
                              <p:cond delay="1000"/>
                            </p:stCondLst>
                            <p:childTnLst>
                              <p:par>
                                <p:cTn id="22" presetID="22" presetClass="entr" presetSubtype="1"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up)">
                                      <p:cBhvr>
                                        <p:cTn id="24" dur="500"/>
                                        <p:tgtEl>
                                          <p:spTgt spid="23"/>
                                        </p:tgtEl>
                                      </p:cBhvr>
                                    </p:animEffect>
                                  </p:childTnLst>
                                </p:cTn>
                              </p:par>
                            </p:childTnLst>
                          </p:cTn>
                        </p:par>
                        <p:par>
                          <p:cTn id="25" fill="hold" nodeType="afterGroup">
                            <p:stCondLst>
                              <p:cond delay="150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nodeType="afterGroup">
                            <p:stCondLst>
                              <p:cond delay="2000"/>
                            </p:stCondLst>
                            <p:childTnLst>
                              <p:par>
                                <p:cTn id="30" presetID="22" presetClass="entr" presetSubtype="2" fill="hold"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right)">
                                      <p:cBhvr>
                                        <p:cTn id="32" dur="500"/>
                                        <p:tgtEl>
                                          <p:spTgt spid="25"/>
                                        </p:tgtEl>
                                      </p:cBhvr>
                                    </p:animEffect>
                                  </p:childTnLst>
                                </p:cTn>
                              </p:par>
                            </p:childTnLst>
                          </p:cTn>
                        </p:par>
                        <p:par>
                          <p:cTn id="33" fill="hold" nodeType="afterGroup">
                            <p:stCondLst>
                              <p:cond delay="2500"/>
                            </p:stCondLst>
                            <p:childTnLst>
                              <p:par>
                                <p:cTn id="34" presetID="22" presetClass="entr" presetSubtype="2"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right)">
                                      <p:cBhvr>
                                        <p:cTn id="36" dur="500"/>
                                        <p:tgtEl>
                                          <p:spTgt spid="26"/>
                                        </p:tgtEl>
                                      </p:cBhvr>
                                    </p:animEffect>
                                  </p:childTnLst>
                                </p:cTn>
                              </p:par>
                            </p:childTnLst>
                          </p:cTn>
                        </p:par>
                        <p:par>
                          <p:cTn id="37" fill="hold" nodeType="afterGroup">
                            <p:stCondLst>
                              <p:cond delay="3000"/>
                            </p:stCondLst>
                            <p:childTnLst>
                              <p:par>
                                <p:cTn id="38" presetID="22" presetClass="entr" presetSubtype="1"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up)">
                                      <p:cBhvr>
                                        <p:cTn id="40" dur="500"/>
                                        <p:tgtEl>
                                          <p:spTgt spid="24"/>
                                        </p:tgtEl>
                                      </p:cBhvr>
                                    </p:animEffect>
                                  </p:childTnLst>
                                </p:cTn>
                              </p:par>
                            </p:childTnLst>
                          </p:cTn>
                        </p:par>
                        <p:par>
                          <p:cTn id="41" fill="hold" nodeType="afterGroup">
                            <p:stCondLst>
                              <p:cond delay="3500"/>
                            </p:stCondLst>
                            <p:childTnLst>
                              <p:par>
                                <p:cTn id="42" presetID="22" presetClass="entr" presetSubtype="1" fill="hold" nodeType="afterEffect">
                                  <p:stCondLst>
                                    <p:cond delay="0"/>
                                  </p:stCondLst>
                                  <p:childTnLst>
                                    <p:set>
                                      <p:cBhvr>
                                        <p:cTn id="43" dur="1" fill="hold">
                                          <p:stCondLst>
                                            <p:cond delay="0"/>
                                          </p:stCondLst>
                                        </p:cTn>
                                        <p:tgtEl>
                                          <p:spTgt spid="27"/>
                                        </p:tgtEl>
                                        <p:attrNameLst>
                                          <p:attrName>style.visibility</p:attrName>
                                        </p:attrNameLst>
                                      </p:cBhvr>
                                      <p:to>
                                        <p:strVal val="visible"/>
                                      </p:to>
                                    </p:set>
                                    <p:animEffect transition="in" filter="wipe(up)">
                                      <p:cBhvr>
                                        <p:cTn id="44" dur="500"/>
                                        <p:tgtEl>
                                          <p:spTgt spid="27"/>
                                        </p:tgtEl>
                                      </p:cBhvr>
                                    </p:animEffect>
                                  </p:childTnLst>
                                </p:cTn>
                              </p:par>
                            </p:childTnLst>
                          </p:cTn>
                        </p:par>
                        <p:par>
                          <p:cTn id="45" fill="hold" nodeType="afterGroup">
                            <p:stCondLst>
                              <p:cond delay="4000"/>
                            </p:stCondLst>
                            <p:childTnLst>
                              <p:par>
                                <p:cTn id="46" presetID="22" presetClass="entr" presetSubtype="2" fill="hold" nodeType="afterEffect">
                                  <p:stCondLst>
                                    <p:cond delay="0"/>
                                  </p:stCondLst>
                                  <p:childTnLst>
                                    <p:set>
                                      <p:cBhvr>
                                        <p:cTn id="47" dur="1" fill="hold">
                                          <p:stCondLst>
                                            <p:cond delay="0"/>
                                          </p:stCondLst>
                                        </p:cTn>
                                        <p:tgtEl>
                                          <p:spTgt spid="46145"/>
                                        </p:tgtEl>
                                        <p:attrNameLst>
                                          <p:attrName>style.visibility</p:attrName>
                                        </p:attrNameLst>
                                      </p:cBhvr>
                                      <p:to>
                                        <p:strVal val="visible"/>
                                      </p:to>
                                    </p:set>
                                    <p:animEffect transition="in" filter="wipe(right)">
                                      <p:cBhvr>
                                        <p:cTn id="48" dur="500"/>
                                        <p:tgtEl>
                                          <p:spTgt spid="46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464337" y="225574"/>
            <a:ext cx="8911687" cy="1280890"/>
          </a:xfrm>
        </p:spPr>
        <p:txBody>
          <a:bodyPr>
            <a:normAutofit/>
          </a:bodyPr>
          <a:lstStyle/>
          <a:p>
            <a:pPr algn="ctr"/>
            <a:r>
              <a:rPr lang="fr-FR" sz="2800" b="1" dirty="0"/>
              <a:t>Le robot aide-soignant en EHPAD</a:t>
            </a:r>
          </a:p>
        </p:txBody>
      </p:sp>
      <p:sp>
        <p:nvSpPr>
          <p:cNvPr id="2" name="Espace réservé du pied de page 1"/>
          <p:cNvSpPr>
            <a:spLocks noGrp="1"/>
          </p:cNvSpPr>
          <p:nvPr>
            <p:ph type="ftr" sz="quarter" idx="11"/>
          </p:nvPr>
        </p:nvSpPr>
        <p:spPr>
          <a:xfrm>
            <a:off x="4572001" y="6492875"/>
            <a:ext cx="7619999" cy="365125"/>
          </a:xfrm>
        </p:spPr>
        <p:txBody>
          <a:bodyPr/>
          <a:lstStyle/>
          <a:p>
            <a:pPr algn="r"/>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38</a:t>
            </a:fld>
            <a:endParaRPr lang="en-US" dirty="0"/>
          </a:p>
        </p:txBody>
      </p:sp>
      <p:pic>
        <p:nvPicPr>
          <p:cNvPr id="4" name="Image 3"/>
          <p:cNvPicPr>
            <a:picLocks noChangeAspect="1"/>
          </p:cNvPicPr>
          <p:nvPr/>
        </p:nvPicPr>
        <p:blipFill>
          <a:blip r:embed="rId2"/>
          <a:stretch>
            <a:fillRect/>
          </a:stretch>
        </p:blipFill>
        <p:spPr>
          <a:xfrm>
            <a:off x="3644644" y="1152908"/>
            <a:ext cx="6852668" cy="5153206"/>
          </a:xfrm>
          <a:prstGeom prst="rect">
            <a:avLst/>
          </a:prstGeom>
        </p:spPr>
      </p:pic>
    </p:spTree>
    <p:extLst>
      <p:ext uri="{BB962C8B-B14F-4D97-AF65-F5344CB8AC3E}">
        <p14:creationId xmlns:p14="http://schemas.microsoft.com/office/powerpoint/2010/main" val="3823680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6828"/>
            <a:ext cx="8911687" cy="1280890"/>
          </a:xfrm>
        </p:spPr>
        <p:txBody>
          <a:bodyPr/>
          <a:lstStyle/>
          <a:p>
            <a:pPr algn="ctr"/>
            <a:r>
              <a:rPr lang="fr-FR" dirty="0"/>
              <a:t>Le robot agent de service en EHPAD</a:t>
            </a:r>
          </a:p>
        </p:txBody>
      </p:sp>
      <p:sp>
        <p:nvSpPr>
          <p:cNvPr id="3" name="Espace réservé du pied de page 2"/>
          <p:cNvSpPr>
            <a:spLocks noGrp="1"/>
          </p:cNvSpPr>
          <p:nvPr>
            <p:ph type="ftr" sz="quarter" idx="11"/>
          </p:nvPr>
        </p:nvSpPr>
        <p:spPr>
          <a:xfrm>
            <a:off x="1860549" y="6124151"/>
            <a:ext cx="7619999" cy="365125"/>
          </a:xfrm>
        </p:spPr>
        <p:txBody>
          <a:bodyPr/>
          <a:lstStyle/>
          <a:p>
            <a:r>
              <a:rPr lang="fr-FR"/>
              <a:t>Conférence AG FNISASIC 11 mai Paris</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39</a:t>
            </a:fld>
            <a:endParaRPr lang="en-US" dirty="0"/>
          </a:p>
        </p:txBody>
      </p:sp>
      <p:pic>
        <p:nvPicPr>
          <p:cNvPr id="5" name="Image 4"/>
          <p:cNvPicPr>
            <a:picLocks noChangeAspect="1"/>
          </p:cNvPicPr>
          <p:nvPr/>
        </p:nvPicPr>
        <p:blipFill>
          <a:blip r:embed="rId2"/>
          <a:stretch>
            <a:fillRect/>
          </a:stretch>
        </p:blipFill>
        <p:spPr>
          <a:xfrm>
            <a:off x="280450" y="684771"/>
            <a:ext cx="7010399" cy="3505200"/>
          </a:xfrm>
          <a:prstGeom prst="rect">
            <a:avLst/>
          </a:prstGeom>
        </p:spPr>
      </p:pic>
      <p:pic>
        <p:nvPicPr>
          <p:cNvPr id="6" name="Image 5"/>
          <p:cNvPicPr>
            <a:picLocks noChangeAspect="1"/>
          </p:cNvPicPr>
          <p:nvPr/>
        </p:nvPicPr>
        <p:blipFill>
          <a:blip r:embed="rId3"/>
          <a:stretch>
            <a:fillRect/>
          </a:stretch>
        </p:blipFill>
        <p:spPr>
          <a:xfrm>
            <a:off x="7866054" y="647273"/>
            <a:ext cx="4210050" cy="3009900"/>
          </a:xfrm>
          <a:prstGeom prst="rect">
            <a:avLst/>
          </a:prstGeom>
        </p:spPr>
      </p:pic>
      <p:pic>
        <p:nvPicPr>
          <p:cNvPr id="7" name="Image 6"/>
          <p:cNvPicPr>
            <a:picLocks noChangeAspect="1"/>
          </p:cNvPicPr>
          <p:nvPr/>
        </p:nvPicPr>
        <p:blipFill>
          <a:blip r:embed="rId4"/>
          <a:stretch>
            <a:fillRect/>
          </a:stretch>
        </p:blipFill>
        <p:spPr>
          <a:xfrm>
            <a:off x="7243229" y="3587023"/>
            <a:ext cx="4926536" cy="3254744"/>
          </a:xfrm>
          <a:prstGeom prst="rect">
            <a:avLst/>
          </a:prstGeom>
        </p:spPr>
      </p:pic>
    </p:spTree>
    <p:extLst>
      <p:ext uri="{BB962C8B-B14F-4D97-AF65-F5344CB8AC3E}">
        <p14:creationId xmlns:p14="http://schemas.microsoft.com/office/powerpoint/2010/main" val="946842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46261" y="0"/>
            <a:ext cx="8664539" cy="980728"/>
          </a:xfrm>
        </p:spPr>
        <p:style>
          <a:lnRef idx="2">
            <a:schemeClr val="accent1"/>
          </a:lnRef>
          <a:fillRef idx="1">
            <a:schemeClr val="lt1"/>
          </a:fillRef>
          <a:effectRef idx="0">
            <a:schemeClr val="accent1"/>
          </a:effectRef>
          <a:fontRef idx="minor">
            <a:schemeClr val="dk1"/>
          </a:fontRef>
        </p:style>
        <p:txBody>
          <a:bodyPr>
            <a:noAutofit/>
          </a:bodyPr>
          <a:lstStyle/>
          <a:p>
            <a:r>
              <a:rPr lang="fr-FR" sz="2800" dirty="0"/>
              <a:t>Amélioration de l’espérance de vie après 65 ans en Europe de l’Ouest (</a:t>
            </a:r>
            <a:r>
              <a:rPr lang="fr-FR" sz="2800" i="1" dirty="0"/>
              <a:t>réduction de la mortalité</a:t>
            </a:r>
            <a:r>
              <a:rPr lang="fr-FR" sz="2800" dirty="0"/>
              <a:t>)</a:t>
            </a:r>
          </a:p>
        </p:txBody>
      </p:sp>
      <p:pic>
        <p:nvPicPr>
          <p:cNvPr id="67586" name="Picture 2" descr="C:\Users\Pierre\Pictures\OMS\ComparatifRéduction de l'espérancedevie65ans8pays.png"/>
          <p:cNvPicPr>
            <a:picLocks noChangeAspect="1" noChangeArrowheads="1"/>
          </p:cNvPicPr>
          <p:nvPr/>
        </p:nvPicPr>
        <p:blipFill>
          <a:blip r:embed="rId2" cstate="print"/>
          <a:srcRect/>
          <a:stretch>
            <a:fillRect/>
          </a:stretch>
        </p:blipFill>
        <p:spPr bwMode="auto">
          <a:xfrm>
            <a:off x="1607694" y="1516380"/>
            <a:ext cx="9060307" cy="5087555"/>
          </a:xfrm>
          <a:prstGeom prst="rect">
            <a:avLst/>
          </a:prstGeom>
        </p:spPr>
        <p:style>
          <a:lnRef idx="2">
            <a:schemeClr val="accent1"/>
          </a:lnRef>
          <a:fillRef idx="1">
            <a:schemeClr val="lt1"/>
          </a:fillRef>
          <a:effectRef idx="0">
            <a:schemeClr val="accent1"/>
          </a:effectRef>
          <a:fontRef idx="minor">
            <a:schemeClr val="dk1"/>
          </a:fontRef>
        </p:style>
      </p:pic>
      <p:graphicFrame>
        <p:nvGraphicFramePr>
          <p:cNvPr id="4" name="Tableau 3"/>
          <p:cNvGraphicFramePr>
            <a:graphicFrameLocks noGrp="1"/>
          </p:cNvGraphicFramePr>
          <p:nvPr/>
        </p:nvGraphicFramePr>
        <p:xfrm>
          <a:off x="8795792" y="1412777"/>
          <a:ext cx="1872208" cy="3121607"/>
        </p:xfrm>
        <a:graphic>
          <a:graphicData uri="http://schemas.openxmlformats.org/drawingml/2006/table">
            <a:tbl>
              <a:tblPr/>
              <a:tblGrid>
                <a:gridCol w="1872208">
                  <a:extLst>
                    <a:ext uri="{9D8B030D-6E8A-4147-A177-3AD203B41FA5}">
                      <a16:colId xmlns:a16="http://schemas.microsoft.com/office/drawing/2014/main" val="20000"/>
                    </a:ext>
                  </a:extLst>
                </a:gridCol>
              </a:tblGrid>
              <a:tr h="285877">
                <a:tc>
                  <a:txBody>
                    <a:bodyPr/>
                    <a:lstStyle/>
                    <a:p>
                      <a:r>
                        <a:rPr lang="fr-FR" b="1" dirty="0" err="1">
                          <a:solidFill>
                            <a:srgbClr val="008000"/>
                          </a:solidFill>
                          <a:latin typeface="Arial"/>
                        </a:rPr>
                        <a:t>Finland</a:t>
                      </a:r>
                      <a:endParaRPr lang="fr-FR" b="1" dirty="0">
                        <a:solidFill>
                          <a:srgbClr val="008000"/>
                        </a:solidFill>
                        <a:latin typeface="Arial"/>
                      </a:endParaRPr>
                    </a:p>
                  </a:txBody>
                  <a:tcPr marL="7620" marR="7620" marT="7620" marB="7620" anchor="ctr">
                    <a:lnL>
                      <a:noFill/>
                    </a:lnL>
                    <a:lnR>
                      <a:noFill/>
                    </a:lnR>
                    <a:lnB>
                      <a:noFill/>
                    </a:lnB>
                    <a:solidFill>
                      <a:srgbClr val="D4D0C8"/>
                    </a:solidFill>
                  </a:tcPr>
                </a:tc>
                <a:extLst>
                  <a:ext uri="{0D108BD9-81ED-4DB2-BD59-A6C34878D82A}">
                    <a16:rowId xmlns:a16="http://schemas.microsoft.com/office/drawing/2014/main" val="10000"/>
                  </a:ext>
                </a:extLst>
              </a:tr>
              <a:tr h="285877">
                <a:tc>
                  <a:txBody>
                    <a:bodyPr/>
                    <a:lstStyle/>
                    <a:p>
                      <a:r>
                        <a:rPr lang="fr-FR" b="1" dirty="0">
                          <a:solidFill>
                            <a:srgbClr val="0000FF"/>
                          </a:solidFill>
                          <a:latin typeface="Arial"/>
                        </a:rPr>
                        <a:t>France</a:t>
                      </a:r>
                    </a:p>
                  </a:txBody>
                  <a:tcPr marL="7620" marR="7620" marT="7620" marB="7620" anchor="ctr">
                    <a:lnL>
                      <a:noFill/>
                    </a:lnL>
                    <a:lnR>
                      <a:noFill/>
                    </a:lnR>
                    <a:lnT>
                      <a:noFill/>
                    </a:lnT>
                    <a:lnB>
                      <a:noFill/>
                    </a:lnB>
                    <a:solidFill>
                      <a:srgbClr val="D4D0C8"/>
                    </a:solidFill>
                  </a:tcPr>
                </a:tc>
                <a:extLst>
                  <a:ext uri="{0D108BD9-81ED-4DB2-BD59-A6C34878D82A}">
                    <a16:rowId xmlns:a16="http://schemas.microsoft.com/office/drawing/2014/main" val="10001"/>
                  </a:ext>
                </a:extLst>
              </a:tr>
              <a:tr h="285877">
                <a:tc>
                  <a:txBody>
                    <a:bodyPr/>
                    <a:lstStyle/>
                    <a:p>
                      <a:r>
                        <a:rPr lang="fr-FR" b="1" dirty="0">
                          <a:solidFill>
                            <a:srgbClr val="FFFF00"/>
                          </a:solidFill>
                          <a:latin typeface="Arial"/>
                        </a:rPr>
                        <a:t>Germany</a:t>
                      </a:r>
                    </a:p>
                  </a:txBody>
                  <a:tcPr marL="7620" marR="7620" marT="7620" marB="7620" anchor="ctr">
                    <a:lnL>
                      <a:noFill/>
                    </a:lnL>
                    <a:lnR>
                      <a:noFill/>
                    </a:lnR>
                    <a:lnT>
                      <a:noFill/>
                    </a:lnT>
                    <a:lnB>
                      <a:noFill/>
                    </a:lnB>
                    <a:solidFill>
                      <a:srgbClr val="D4D0C8"/>
                    </a:solidFill>
                  </a:tcPr>
                </a:tc>
                <a:extLst>
                  <a:ext uri="{0D108BD9-81ED-4DB2-BD59-A6C34878D82A}">
                    <a16:rowId xmlns:a16="http://schemas.microsoft.com/office/drawing/2014/main" val="10002"/>
                  </a:ext>
                </a:extLst>
              </a:tr>
              <a:tr h="285877">
                <a:tc>
                  <a:txBody>
                    <a:bodyPr/>
                    <a:lstStyle/>
                    <a:p>
                      <a:r>
                        <a:rPr lang="fr-FR" b="1" dirty="0" err="1">
                          <a:solidFill>
                            <a:srgbClr val="800080"/>
                          </a:solidFill>
                          <a:latin typeface="Arial"/>
                        </a:rPr>
                        <a:t>Italy</a:t>
                      </a:r>
                      <a:endParaRPr lang="fr-FR" b="1" dirty="0">
                        <a:solidFill>
                          <a:srgbClr val="800080"/>
                        </a:solidFill>
                        <a:latin typeface="Arial"/>
                      </a:endParaRPr>
                    </a:p>
                  </a:txBody>
                  <a:tcPr marL="7620" marR="7620" marT="7620" marB="7620" anchor="ctr">
                    <a:lnL>
                      <a:noFill/>
                    </a:lnL>
                    <a:lnR>
                      <a:noFill/>
                    </a:lnR>
                    <a:lnT>
                      <a:noFill/>
                    </a:lnT>
                    <a:lnB>
                      <a:noFill/>
                    </a:lnB>
                    <a:solidFill>
                      <a:srgbClr val="D4D0C8"/>
                    </a:solidFill>
                  </a:tcPr>
                </a:tc>
                <a:extLst>
                  <a:ext uri="{0D108BD9-81ED-4DB2-BD59-A6C34878D82A}">
                    <a16:rowId xmlns:a16="http://schemas.microsoft.com/office/drawing/2014/main" val="10003"/>
                  </a:ext>
                </a:extLst>
              </a:tr>
              <a:tr h="285877">
                <a:tc>
                  <a:txBody>
                    <a:bodyPr/>
                    <a:lstStyle/>
                    <a:p>
                      <a:r>
                        <a:rPr lang="fr-FR" b="1" dirty="0" err="1">
                          <a:solidFill>
                            <a:srgbClr val="808000"/>
                          </a:solidFill>
                          <a:latin typeface="Arial"/>
                        </a:rPr>
                        <a:t>Netherlands</a:t>
                      </a:r>
                      <a:endParaRPr lang="fr-FR" b="1" dirty="0">
                        <a:solidFill>
                          <a:srgbClr val="808000"/>
                        </a:solidFill>
                        <a:latin typeface="Arial"/>
                      </a:endParaRPr>
                    </a:p>
                  </a:txBody>
                  <a:tcPr marL="7620" marR="7620" marT="7620" marB="7620" anchor="ctr">
                    <a:lnL>
                      <a:noFill/>
                    </a:lnL>
                    <a:lnR>
                      <a:noFill/>
                    </a:lnR>
                    <a:lnT>
                      <a:noFill/>
                    </a:lnT>
                    <a:lnB>
                      <a:noFill/>
                    </a:lnB>
                    <a:solidFill>
                      <a:srgbClr val="D4D0C8"/>
                    </a:solidFill>
                  </a:tcPr>
                </a:tc>
                <a:extLst>
                  <a:ext uri="{0D108BD9-81ED-4DB2-BD59-A6C34878D82A}">
                    <a16:rowId xmlns:a16="http://schemas.microsoft.com/office/drawing/2014/main" val="10004"/>
                  </a:ext>
                </a:extLst>
              </a:tr>
              <a:tr h="285877">
                <a:tc>
                  <a:txBody>
                    <a:bodyPr/>
                    <a:lstStyle/>
                    <a:p>
                      <a:r>
                        <a:rPr lang="fr-FR" b="1" dirty="0" err="1">
                          <a:solidFill>
                            <a:srgbClr val="000080"/>
                          </a:solidFill>
                          <a:latin typeface="Arial"/>
                        </a:rPr>
                        <a:t>Sweden</a:t>
                      </a:r>
                      <a:endParaRPr lang="fr-FR" b="1" dirty="0">
                        <a:solidFill>
                          <a:srgbClr val="000080"/>
                        </a:solidFill>
                        <a:latin typeface="Arial"/>
                      </a:endParaRPr>
                    </a:p>
                  </a:txBody>
                  <a:tcPr marL="7620" marR="7620" marT="7620" marB="7620" anchor="ctr">
                    <a:lnL>
                      <a:noFill/>
                    </a:lnL>
                    <a:lnR>
                      <a:noFill/>
                    </a:lnR>
                    <a:lnT>
                      <a:noFill/>
                    </a:lnT>
                    <a:lnB>
                      <a:noFill/>
                    </a:lnB>
                    <a:solidFill>
                      <a:srgbClr val="D4D0C8"/>
                    </a:solidFill>
                  </a:tcPr>
                </a:tc>
                <a:extLst>
                  <a:ext uri="{0D108BD9-81ED-4DB2-BD59-A6C34878D82A}">
                    <a16:rowId xmlns:a16="http://schemas.microsoft.com/office/drawing/2014/main" val="10005"/>
                  </a:ext>
                </a:extLst>
              </a:tr>
              <a:tr h="556708">
                <a:tc>
                  <a:txBody>
                    <a:bodyPr/>
                    <a:lstStyle/>
                    <a:p>
                      <a:r>
                        <a:rPr lang="fr-FR" b="1" dirty="0">
                          <a:solidFill>
                            <a:srgbClr val="00FFFF"/>
                          </a:solidFill>
                          <a:latin typeface="Arial"/>
                        </a:rPr>
                        <a:t>United </a:t>
                      </a:r>
                      <a:r>
                        <a:rPr lang="fr-FR" b="1" dirty="0" err="1">
                          <a:solidFill>
                            <a:srgbClr val="00FFFF"/>
                          </a:solidFill>
                          <a:latin typeface="Arial"/>
                        </a:rPr>
                        <a:t>Kingdom</a:t>
                      </a:r>
                      <a:endParaRPr lang="fr-FR" b="1" dirty="0">
                        <a:solidFill>
                          <a:srgbClr val="00FFFF"/>
                        </a:solidFill>
                        <a:latin typeface="Arial"/>
                      </a:endParaRPr>
                    </a:p>
                  </a:txBody>
                  <a:tcPr marL="7620" marR="7620" marT="7620" marB="7620" anchor="ctr">
                    <a:lnL>
                      <a:noFill/>
                    </a:lnL>
                    <a:lnR>
                      <a:noFill/>
                    </a:lnR>
                    <a:lnT>
                      <a:noFill/>
                    </a:lnT>
                    <a:lnB>
                      <a:noFill/>
                    </a:lnB>
                    <a:solidFill>
                      <a:srgbClr val="D4D0C8"/>
                    </a:solidFill>
                  </a:tcPr>
                </a:tc>
                <a:extLst>
                  <a:ext uri="{0D108BD9-81ED-4DB2-BD59-A6C34878D82A}">
                    <a16:rowId xmlns:a16="http://schemas.microsoft.com/office/drawing/2014/main" val="10006"/>
                  </a:ext>
                </a:extLst>
              </a:tr>
              <a:tr h="827539">
                <a:tc>
                  <a:txBody>
                    <a:bodyPr/>
                    <a:lstStyle/>
                    <a:p>
                      <a:r>
                        <a:rPr lang="en-US" b="1" dirty="0">
                          <a:solidFill>
                            <a:srgbClr val="00FF00"/>
                          </a:solidFill>
                          <a:latin typeface="Arial"/>
                        </a:rPr>
                        <a:t>EU members before May 2004</a:t>
                      </a:r>
                    </a:p>
                  </a:txBody>
                  <a:tcPr marL="7620" marR="7620" marT="7620" marB="7620" anchor="ctr">
                    <a:lnL>
                      <a:noFill/>
                    </a:lnL>
                    <a:lnR>
                      <a:noFill/>
                    </a:lnR>
                    <a:lnT>
                      <a:noFill/>
                    </a:lnT>
                    <a:lnB>
                      <a:noFill/>
                    </a:lnB>
                    <a:solidFill>
                      <a:srgbClr val="D4D0C8"/>
                    </a:solidFill>
                  </a:tcPr>
                </a:tc>
                <a:extLst>
                  <a:ext uri="{0D108BD9-81ED-4DB2-BD59-A6C34878D82A}">
                    <a16:rowId xmlns:a16="http://schemas.microsoft.com/office/drawing/2014/main" val="10007"/>
                  </a:ext>
                </a:extLst>
              </a:tr>
            </a:tbl>
          </a:graphicData>
        </a:graphic>
      </p:graphicFrame>
      <p:graphicFrame>
        <p:nvGraphicFramePr>
          <p:cNvPr id="5" name="Tableau 4"/>
          <p:cNvGraphicFramePr>
            <a:graphicFrameLocks noGrp="1"/>
          </p:cNvGraphicFramePr>
          <p:nvPr/>
        </p:nvGraphicFramePr>
        <p:xfrm>
          <a:off x="8867800" y="1124744"/>
          <a:ext cx="1800200" cy="289560"/>
        </p:xfrm>
        <a:graphic>
          <a:graphicData uri="http://schemas.openxmlformats.org/drawingml/2006/table">
            <a:tbl>
              <a:tblPr/>
              <a:tblGrid>
                <a:gridCol w="240027">
                  <a:extLst>
                    <a:ext uri="{9D8B030D-6E8A-4147-A177-3AD203B41FA5}">
                      <a16:colId xmlns:a16="http://schemas.microsoft.com/office/drawing/2014/main" val="20000"/>
                    </a:ext>
                  </a:extLst>
                </a:gridCol>
                <a:gridCol w="1560173">
                  <a:extLst>
                    <a:ext uri="{9D8B030D-6E8A-4147-A177-3AD203B41FA5}">
                      <a16:colId xmlns:a16="http://schemas.microsoft.com/office/drawing/2014/main" val="20001"/>
                    </a:ext>
                  </a:extLst>
                </a:gridCol>
              </a:tblGrid>
              <a:tr h="0">
                <a:tc>
                  <a:txBody>
                    <a:bodyPr/>
                    <a:lstStyle/>
                    <a:p>
                      <a:endParaRPr lang="fr-FR" b="1" dirty="0">
                        <a:latin typeface="Arial"/>
                      </a:endParaRPr>
                    </a:p>
                  </a:txBody>
                  <a:tcPr marL="7620" marR="7620" marT="7620" marB="7620" anchor="ctr">
                    <a:lnL>
                      <a:noFill/>
                    </a:lnL>
                    <a:lnR>
                      <a:noFill/>
                    </a:lnR>
                    <a:lnT>
                      <a:noFill/>
                    </a:lnT>
                    <a:lnB>
                      <a:noFill/>
                    </a:lnB>
                    <a:solidFill>
                      <a:srgbClr val="D4D0C8"/>
                    </a:solidFill>
                  </a:tcPr>
                </a:tc>
                <a:tc>
                  <a:txBody>
                    <a:bodyPr/>
                    <a:lstStyle/>
                    <a:p>
                      <a:r>
                        <a:rPr lang="fr-FR" b="1" dirty="0" err="1">
                          <a:solidFill>
                            <a:srgbClr val="FF0000"/>
                          </a:solidFill>
                          <a:latin typeface="Arial"/>
                        </a:rPr>
                        <a:t>Denmark</a:t>
                      </a:r>
                      <a:endParaRPr lang="fr-FR" b="1" dirty="0">
                        <a:solidFill>
                          <a:srgbClr val="FF0000"/>
                        </a:solidFill>
                        <a:latin typeface="Arial"/>
                      </a:endParaRPr>
                    </a:p>
                  </a:txBody>
                  <a:tcPr marL="7620" marR="7620" marT="7620" marB="7620" anchor="ctr">
                    <a:lnL>
                      <a:noFill/>
                    </a:lnL>
                    <a:lnR>
                      <a:noFill/>
                    </a:lnR>
                    <a:lnT>
                      <a:noFill/>
                    </a:lnT>
                    <a:lnB>
                      <a:noFill/>
                    </a:lnB>
                    <a:solidFill>
                      <a:srgbClr val="D4D0C8"/>
                    </a:solidFill>
                  </a:tcPr>
                </a:tc>
                <a:extLst>
                  <a:ext uri="{0D108BD9-81ED-4DB2-BD59-A6C34878D82A}">
                    <a16:rowId xmlns:a16="http://schemas.microsoft.com/office/drawing/2014/main" val="10000"/>
                  </a:ext>
                </a:extLst>
              </a:tr>
            </a:tbl>
          </a:graphicData>
        </a:graphic>
      </p:graphicFrame>
      <p:sp>
        <p:nvSpPr>
          <p:cNvPr id="6" name="ZoneTexte 5"/>
          <p:cNvSpPr txBox="1"/>
          <p:nvPr/>
        </p:nvSpPr>
        <p:spPr>
          <a:xfrm>
            <a:off x="9048329" y="6488668"/>
            <a:ext cx="1289135" cy="369332"/>
          </a:xfrm>
          <a:prstGeom prst="rect">
            <a:avLst/>
          </a:prstGeom>
          <a:noFill/>
        </p:spPr>
        <p:txBody>
          <a:bodyPr wrap="none" rtlCol="0">
            <a:spAutoFit/>
          </a:bodyPr>
          <a:lstStyle/>
          <a:p>
            <a:r>
              <a:rPr lang="fr-FR" dirty="0"/>
              <a:t>OMS 2011</a:t>
            </a:r>
          </a:p>
        </p:txBody>
      </p:sp>
      <p:sp>
        <p:nvSpPr>
          <p:cNvPr id="3" name="Espace réservé du pied de page 2"/>
          <p:cNvSpPr>
            <a:spLocks noGrp="1"/>
          </p:cNvSpPr>
          <p:nvPr>
            <p:ph type="ftr" sz="quarter" idx="11"/>
          </p:nvPr>
        </p:nvSpPr>
        <p:spPr/>
        <p:txBody>
          <a:bodyPr/>
          <a:lstStyle/>
          <a:p>
            <a:r>
              <a:rPr lang="fr-FR"/>
              <a:t>Conférence AG FNISASIC 11 mai Paris</a:t>
            </a:r>
            <a:endParaRPr lang="en-US" dirty="0"/>
          </a:p>
        </p:txBody>
      </p:sp>
      <p:sp>
        <p:nvSpPr>
          <p:cNvPr id="7" name="Espace réservé du numéro de diapositive 6"/>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val="32399411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329899"/>
            <a:ext cx="8911687" cy="1280890"/>
          </a:xfrm>
        </p:spPr>
        <p:txBody>
          <a:bodyPr/>
          <a:lstStyle/>
          <a:p>
            <a:pPr algn="ctr"/>
            <a:r>
              <a:rPr lang="fr-FR" dirty="0"/>
              <a:t>Le robot compagnon en EHPAD</a:t>
            </a:r>
          </a:p>
        </p:txBody>
      </p:sp>
      <p:sp>
        <p:nvSpPr>
          <p:cNvPr id="3" name="Espace réservé du pied de page 2"/>
          <p:cNvSpPr>
            <a:spLocks noGrp="1"/>
          </p:cNvSpPr>
          <p:nvPr>
            <p:ph type="ftr" sz="quarter" idx="11"/>
          </p:nvPr>
        </p:nvSpPr>
        <p:spPr/>
        <p:txBody>
          <a:bodyPr/>
          <a:lstStyle/>
          <a:p>
            <a:r>
              <a:rPr lang="fr-FR"/>
              <a:t>Conférence AG FNISASIC 11 mai Paris</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40</a:t>
            </a:fld>
            <a:endParaRPr lang="en-US" dirty="0"/>
          </a:p>
        </p:txBody>
      </p:sp>
      <p:pic>
        <p:nvPicPr>
          <p:cNvPr id="5" name="Image 4"/>
          <p:cNvPicPr>
            <a:picLocks noChangeAspect="1"/>
          </p:cNvPicPr>
          <p:nvPr/>
        </p:nvPicPr>
        <p:blipFill>
          <a:blip r:embed="rId2"/>
          <a:stretch>
            <a:fillRect/>
          </a:stretch>
        </p:blipFill>
        <p:spPr>
          <a:xfrm>
            <a:off x="1828800" y="1293504"/>
            <a:ext cx="3919689" cy="5159590"/>
          </a:xfrm>
          <a:prstGeom prst="rect">
            <a:avLst/>
          </a:prstGeom>
        </p:spPr>
      </p:pic>
      <p:pic>
        <p:nvPicPr>
          <p:cNvPr id="6" name="Image 5"/>
          <p:cNvPicPr>
            <a:picLocks noChangeAspect="1"/>
          </p:cNvPicPr>
          <p:nvPr/>
        </p:nvPicPr>
        <p:blipFill>
          <a:blip r:embed="rId3"/>
          <a:stretch>
            <a:fillRect/>
          </a:stretch>
        </p:blipFill>
        <p:spPr>
          <a:xfrm>
            <a:off x="6676116" y="1293504"/>
            <a:ext cx="4094913" cy="5159590"/>
          </a:xfrm>
          <a:prstGeom prst="rect">
            <a:avLst/>
          </a:prstGeom>
        </p:spPr>
      </p:pic>
    </p:spTree>
    <p:extLst>
      <p:ext uri="{BB962C8B-B14F-4D97-AF65-F5344CB8AC3E}">
        <p14:creationId xmlns:p14="http://schemas.microsoft.com/office/powerpoint/2010/main" val="3869932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450049" y="147337"/>
            <a:ext cx="8911687" cy="1280890"/>
          </a:xfrm>
        </p:spPr>
        <p:txBody>
          <a:bodyPr>
            <a:normAutofit/>
          </a:bodyPr>
          <a:lstStyle/>
          <a:p>
            <a:pPr algn="ctr"/>
            <a:r>
              <a:rPr lang="fr-FR" sz="3200" dirty="0"/>
              <a:t>Le robot qui relève la personne âgée qui a chuté à domicile ou en EHPAD</a:t>
            </a:r>
          </a:p>
        </p:txBody>
      </p:sp>
      <p:sp>
        <p:nvSpPr>
          <p:cNvPr id="3" name="Espace réservé du pied de page 2"/>
          <p:cNvSpPr>
            <a:spLocks noGrp="1"/>
          </p:cNvSpPr>
          <p:nvPr>
            <p:ph type="ftr" sz="quarter" idx="11"/>
          </p:nvPr>
        </p:nvSpPr>
        <p:spPr/>
        <p:txBody>
          <a:bodyPr/>
          <a:lstStyle/>
          <a:p>
            <a:r>
              <a:rPr lang="fr-FR"/>
              <a:t>Conférence AG FNISASIC 11 mai Paris</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41</a:t>
            </a:fld>
            <a:endParaRPr lang="en-US" dirty="0"/>
          </a:p>
        </p:txBody>
      </p:sp>
      <p:pic>
        <p:nvPicPr>
          <p:cNvPr id="5" name="Image 4"/>
          <p:cNvPicPr>
            <a:picLocks noChangeAspect="1"/>
          </p:cNvPicPr>
          <p:nvPr/>
        </p:nvPicPr>
        <p:blipFill>
          <a:blip r:embed="rId2"/>
          <a:stretch>
            <a:fillRect/>
          </a:stretch>
        </p:blipFill>
        <p:spPr>
          <a:xfrm>
            <a:off x="3424865" y="1428228"/>
            <a:ext cx="6784345" cy="4455060"/>
          </a:xfrm>
          <a:prstGeom prst="rect">
            <a:avLst/>
          </a:prstGeom>
        </p:spPr>
      </p:pic>
    </p:spTree>
    <p:extLst>
      <p:ext uri="{BB962C8B-B14F-4D97-AF65-F5344CB8AC3E}">
        <p14:creationId xmlns:p14="http://schemas.microsoft.com/office/powerpoint/2010/main" val="29547128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329899"/>
            <a:ext cx="8911687" cy="1280890"/>
          </a:xfrm>
        </p:spPr>
        <p:txBody>
          <a:bodyPr/>
          <a:lstStyle/>
          <a:p>
            <a:pPr algn="ctr"/>
            <a:r>
              <a:rPr lang="fr-FR" dirty="0"/>
              <a:t>Le robot chirurgien</a:t>
            </a:r>
          </a:p>
        </p:txBody>
      </p:sp>
      <p:sp>
        <p:nvSpPr>
          <p:cNvPr id="3" name="Espace réservé du pied de page 2"/>
          <p:cNvSpPr>
            <a:spLocks noGrp="1"/>
          </p:cNvSpPr>
          <p:nvPr>
            <p:ph type="ftr" sz="quarter" idx="11"/>
          </p:nvPr>
        </p:nvSpPr>
        <p:spPr/>
        <p:txBody>
          <a:bodyPr/>
          <a:lstStyle/>
          <a:p>
            <a:r>
              <a:rPr lang="fr-FR"/>
              <a:t>Conférence AG FNISASIC 11 mai Paris</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42</a:t>
            </a:fld>
            <a:endParaRPr lang="en-US" dirty="0"/>
          </a:p>
        </p:txBody>
      </p:sp>
      <p:pic>
        <p:nvPicPr>
          <p:cNvPr id="5" name="Image 4"/>
          <p:cNvPicPr>
            <a:picLocks noChangeAspect="1"/>
          </p:cNvPicPr>
          <p:nvPr/>
        </p:nvPicPr>
        <p:blipFill>
          <a:blip r:embed="rId2"/>
          <a:stretch>
            <a:fillRect/>
          </a:stretch>
        </p:blipFill>
        <p:spPr>
          <a:xfrm>
            <a:off x="3157538" y="1154036"/>
            <a:ext cx="7770404" cy="4746703"/>
          </a:xfrm>
          <a:prstGeom prst="rect">
            <a:avLst/>
          </a:prstGeom>
        </p:spPr>
      </p:pic>
    </p:spTree>
    <p:extLst>
      <p:ext uri="{BB962C8B-B14F-4D97-AF65-F5344CB8AC3E}">
        <p14:creationId xmlns:p14="http://schemas.microsoft.com/office/powerpoint/2010/main" val="14930972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a:xfrm>
            <a:off x="3246438" y="6492875"/>
            <a:ext cx="7620000" cy="365125"/>
          </a:xfrm>
        </p:spPr>
        <p:txBody>
          <a:bodyPr/>
          <a:lstStyle/>
          <a:p>
            <a:pPr algn="r">
              <a:defRPr/>
            </a:pPr>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pPr>
              <a:defRPr/>
            </a:pPr>
            <a:fld id="{3ADA3097-4FC4-4614-B997-5599D41F5CEF}" type="slidenum">
              <a:rPr lang="en-US" smtClean="0"/>
              <a:pPr>
                <a:defRPr/>
              </a:pPr>
              <a:t>43</a:t>
            </a:fld>
            <a:endParaRPr lang="en-US"/>
          </a:p>
        </p:txBody>
      </p:sp>
      <p:pic>
        <p:nvPicPr>
          <p:cNvPr id="68612"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4338" y="415925"/>
            <a:ext cx="5203825" cy="3443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3" name="ZoneTexte 4"/>
          <p:cNvSpPr txBox="1">
            <a:spLocks noChangeArrowheads="1"/>
          </p:cNvSpPr>
          <p:nvPr/>
        </p:nvSpPr>
        <p:spPr bwMode="auto">
          <a:xfrm>
            <a:off x="2300288" y="0"/>
            <a:ext cx="87503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a:spcBef>
                <a:spcPct val="0"/>
              </a:spcBef>
              <a:buClrTx/>
              <a:buFontTx/>
              <a:buNone/>
            </a:pPr>
            <a:r>
              <a:rPr lang="fr-FR" altLang="fr-FR" sz="2400" b="1">
                <a:solidFill>
                  <a:schemeClr val="tx1"/>
                </a:solidFill>
              </a:rPr>
              <a:t>Le robot chirurgical Da Vinci et le chirurgien « supervisor »</a:t>
            </a:r>
          </a:p>
        </p:txBody>
      </p:sp>
      <p:pic>
        <p:nvPicPr>
          <p:cNvPr id="68614" name="Ima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46900" y="461963"/>
            <a:ext cx="4827588" cy="5922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5" name="Imag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44663" y="3760788"/>
            <a:ext cx="5032375" cy="283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65928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re 3"/>
          <p:cNvSpPr>
            <a:spLocks noGrp="1"/>
          </p:cNvSpPr>
          <p:nvPr>
            <p:ph type="title"/>
          </p:nvPr>
        </p:nvSpPr>
        <p:spPr>
          <a:xfrm>
            <a:off x="1477963" y="14288"/>
            <a:ext cx="10714037" cy="1281112"/>
          </a:xfrm>
        </p:spPr>
        <p:txBody>
          <a:bodyPr/>
          <a:lstStyle/>
          <a:p>
            <a:r>
              <a:rPr lang="fr-FR" altLang="fr-FR" sz="2800" b="1"/>
              <a:t>L’homme réparé et augmenté : Une prothèse connectée qui reproduit la sensation du membre perdu</a:t>
            </a:r>
          </a:p>
        </p:txBody>
      </p:sp>
      <p:sp>
        <p:nvSpPr>
          <p:cNvPr id="2" name="Espace réservé du pied de page 1"/>
          <p:cNvSpPr>
            <a:spLocks noGrp="1"/>
          </p:cNvSpPr>
          <p:nvPr>
            <p:ph type="ftr" sz="quarter" idx="11"/>
          </p:nvPr>
        </p:nvSpPr>
        <p:spPr>
          <a:xfrm>
            <a:off x="4132263" y="6492875"/>
            <a:ext cx="7620000" cy="365125"/>
          </a:xfrm>
        </p:spPr>
        <p:txBody>
          <a:bodyPr/>
          <a:lstStyle/>
          <a:p>
            <a:pPr algn="r">
              <a:defRPr/>
            </a:pPr>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pPr>
              <a:defRPr/>
            </a:pPr>
            <a:fld id="{452BA1ED-B1D0-4F94-AD16-690F16F36B98}" type="slidenum">
              <a:rPr lang="en-US" smtClean="0"/>
              <a:pPr>
                <a:defRPr/>
              </a:pPr>
              <a:t>44</a:t>
            </a:fld>
            <a:endParaRPr lang="en-US"/>
          </a:p>
        </p:txBody>
      </p:sp>
      <p:pic>
        <p:nvPicPr>
          <p:cNvPr id="69637"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969963"/>
            <a:ext cx="8535987" cy="591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466387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re 1"/>
          <p:cNvSpPr>
            <a:spLocks noGrp="1"/>
          </p:cNvSpPr>
          <p:nvPr>
            <p:ph type="title"/>
          </p:nvPr>
        </p:nvSpPr>
        <p:spPr>
          <a:xfrm>
            <a:off x="2589213" y="147638"/>
            <a:ext cx="8912225" cy="1279525"/>
          </a:xfrm>
        </p:spPr>
        <p:txBody>
          <a:bodyPr/>
          <a:lstStyle/>
          <a:p>
            <a:r>
              <a:rPr lang="fr-FR" altLang="fr-FR" sz="2800" b="1"/>
              <a:t>L’homme réparé et augmenté : la main bionique</a:t>
            </a:r>
            <a:endParaRPr lang="fr-FR" altLang="fr-FR" sz="2800"/>
          </a:p>
        </p:txBody>
      </p:sp>
      <p:sp>
        <p:nvSpPr>
          <p:cNvPr id="3" name="Espace réservé du pied de page 2"/>
          <p:cNvSpPr>
            <a:spLocks noGrp="1"/>
          </p:cNvSpPr>
          <p:nvPr>
            <p:ph type="ftr" sz="quarter" idx="11"/>
          </p:nvPr>
        </p:nvSpPr>
        <p:spPr/>
        <p:txBody>
          <a:bodyPr/>
          <a:lstStyle/>
          <a:p>
            <a:pPr>
              <a:defRPr/>
            </a:pPr>
            <a:r>
              <a:rPr lang="fr-FR"/>
              <a:t>Conférence AG FNISASIC 11 mai Paris</a:t>
            </a:r>
            <a:endParaRPr lang="en-US" dirty="0"/>
          </a:p>
        </p:txBody>
      </p:sp>
      <p:sp>
        <p:nvSpPr>
          <p:cNvPr id="4" name="Espace réservé du numéro de diapositive 3"/>
          <p:cNvSpPr>
            <a:spLocks noGrp="1"/>
          </p:cNvSpPr>
          <p:nvPr>
            <p:ph type="sldNum" sz="quarter" idx="12"/>
          </p:nvPr>
        </p:nvSpPr>
        <p:spPr/>
        <p:txBody>
          <a:bodyPr/>
          <a:lstStyle/>
          <a:p>
            <a:pPr>
              <a:defRPr/>
            </a:pPr>
            <a:fld id="{DCC42835-5635-424D-95CF-6874D0BAE240}" type="slidenum">
              <a:rPr lang="en-US" smtClean="0"/>
              <a:pPr>
                <a:defRPr/>
              </a:pPr>
              <a:t>45</a:t>
            </a:fld>
            <a:endParaRPr lang="en-US"/>
          </a:p>
        </p:txBody>
      </p:sp>
      <p:pic>
        <p:nvPicPr>
          <p:cNvPr id="70661" name="Imag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98638" y="787400"/>
            <a:ext cx="10271125"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29480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re 1"/>
          <p:cNvSpPr>
            <a:spLocks noGrp="1"/>
          </p:cNvSpPr>
          <p:nvPr>
            <p:ph type="title"/>
          </p:nvPr>
        </p:nvSpPr>
        <p:spPr>
          <a:xfrm>
            <a:off x="2198688" y="76200"/>
            <a:ext cx="8912225" cy="1281112"/>
          </a:xfrm>
        </p:spPr>
        <p:txBody>
          <a:bodyPr/>
          <a:lstStyle/>
          <a:p>
            <a:pPr eaLnBrk="1" hangingPunct="1"/>
            <a:r>
              <a:rPr lang="fr-FR" altLang="fr-FR" dirty="0"/>
              <a:t>La médecine 5 P du XXIème siècle</a:t>
            </a:r>
          </a:p>
        </p:txBody>
      </p:sp>
      <p:sp>
        <p:nvSpPr>
          <p:cNvPr id="3" name="Espace réservé du contenu 2"/>
          <p:cNvSpPr>
            <a:spLocks noGrp="1"/>
          </p:cNvSpPr>
          <p:nvPr>
            <p:ph idx="1"/>
          </p:nvPr>
        </p:nvSpPr>
        <p:spPr>
          <a:xfrm>
            <a:off x="1153477" y="1027493"/>
            <a:ext cx="10518776" cy="5372101"/>
          </a:xfrm>
        </p:spPr>
        <p:txBody>
          <a:bodyPr rtlCol="0">
            <a:normAutofit fontScale="85000" lnSpcReduction="20000"/>
          </a:bodyPr>
          <a:lstStyle/>
          <a:p>
            <a:pPr algn="just" eaLnBrk="1" fontAlgn="auto" hangingPunct="1">
              <a:spcAft>
                <a:spcPts val="0"/>
              </a:spcAft>
              <a:buFont typeface="Wingdings 3" charset="2"/>
              <a:buChar char=""/>
              <a:defRPr/>
            </a:pPr>
            <a:endParaRPr lang="fr-FR" sz="2400" b="1" dirty="0">
              <a:solidFill>
                <a:schemeClr val="tx1">
                  <a:lumMod val="75000"/>
                  <a:lumOff val="25000"/>
                </a:schemeClr>
              </a:solidFill>
            </a:endParaRPr>
          </a:p>
          <a:p>
            <a:pPr algn="just" eaLnBrk="1" fontAlgn="auto" hangingPunct="1">
              <a:spcAft>
                <a:spcPts val="0"/>
              </a:spcAft>
              <a:buFont typeface="Wingdings 3" charset="2"/>
              <a:buChar char=""/>
              <a:defRPr/>
            </a:pPr>
            <a:r>
              <a:rPr lang="fr-FR" sz="2600" b="1" dirty="0">
                <a:solidFill>
                  <a:schemeClr val="tx1">
                    <a:lumMod val="75000"/>
                    <a:lumOff val="25000"/>
                  </a:schemeClr>
                </a:solidFill>
              </a:rPr>
              <a:t>Une médecine « Prédictive » : </a:t>
            </a:r>
            <a:r>
              <a:rPr lang="fr-FR" sz="2600" dirty="0">
                <a:solidFill>
                  <a:schemeClr val="tx1">
                    <a:lumMod val="75000"/>
                    <a:lumOff val="25000"/>
                  </a:schemeClr>
                </a:solidFill>
              </a:rPr>
              <a:t>une médecine qui s’appuie sur les données de la </a:t>
            </a:r>
            <a:r>
              <a:rPr lang="fr-FR" sz="2600" dirty="0">
                <a:solidFill>
                  <a:srgbClr val="C00000"/>
                </a:solidFill>
              </a:rPr>
              <a:t>génomique</a:t>
            </a:r>
            <a:r>
              <a:rPr lang="fr-FR" sz="2600" dirty="0">
                <a:solidFill>
                  <a:schemeClr val="tx1">
                    <a:lumMod val="75000"/>
                    <a:lumOff val="25000"/>
                  </a:schemeClr>
                </a:solidFill>
              </a:rPr>
              <a:t> et du </a:t>
            </a:r>
            <a:r>
              <a:rPr lang="fr-FR" sz="2600" dirty="0" err="1">
                <a:solidFill>
                  <a:srgbClr val="C00000"/>
                </a:solidFill>
              </a:rPr>
              <a:t>Big</a:t>
            </a:r>
            <a:r>
              <a:rPr lang="fr-FR" sz="2600" dirty="0">
                <a:solidFill>
                  <a:srgbClr val="C00000"/>
                </a:solidFill>
              </a:rPr>
              <a:t> data.</a:t>
            </a:r>
            <a:endParaRPr lang="fr-FR" sz="2600" b="1" dirty="0">
              <a:solidFill>
                <a:srgbClr val="C00000"/>
              </a:solidFill>
            </a:endParaRPr>
          </a:p>
          <a:p>
            <a:pPr algn="just" eaLnBrk="1" fontAlgn="auto" hangingPunct="1">
              <a:spcAft>
                <a:spcPts val="0"/>
              </a:spcAft>
              <a:buFont typeface="Wingdings 3" charset="2"/>
              <a:buChar char=""/>
              <a:defRPr/>
            </a:pPr>
            <a:r>
              <a:rPr lang="fr-FR" sz="2600" b="1" dirty="0">
                <a:solidFill>
                  <a:schemeClr val="tx1">
                    <a:lumMod val="75000"/>
                    <a:lumOff val="25000"/>
                  </a:schemeClr>
                </a:solidFill>
              </a:rPr>
              <a:t>Une médecine « Préventive » </a:t>
            </a:r>
            <a:r>
              <a:rPr lang="fr-FR" sz="2600" dirty="0">
                <a:solidFill>
                  <a:schemeClr val="tx1">
                    <a:lumMod val="75000"/>
                    <a:lumOff val="25000"/>
                  </a:schemeClr>
                </a:solidFill>
              </a:rPr>
              <a:t>: une médecine qui identifie les facteurs de risque de maladie ou de handicap et qui les prévient. Intérêt du </a:t>
            </a:r>
            <a:r>
              <a:rPr lang="fr-FR" sz="2600" dirty="0" err="1">
                <a:solidFill>
                  <a:srgbClr val="C00000"/>
                </a:solidFill>
              </a:rPr>
              <a:t>Big</a:t>
            </a:r>
            <a:r>
              <a:rPr lang="fr-FR" sz="2600" dirty="0">
                <a:solidFill>
                  <a:srgbClr val="C00000"/>
                </a:solidFill>
              </a:rPr>
              <a:t> data</a:t>
            </a:r>
            <a:r>
              <a:rPr lang="fr-FR" sz="2600" dirty="0">
                <a:solidFill>
                  <a:schemeClr val="tx1">
                    <a:lumMod val="75000"/>
                    <a:lumOff val="25000"/>
                  </a:schemeClr>
                </a:solidFill>
              </a:rPr>
              <a:t>, de </a:t>
            </a:r>
            <a:r>
              <a:rPr lang="fr-FR" sz="2600" dirty="0">
                <a:solidFill>
                  <a:srgbClr val="C00000"/>
                </a:solidFill>
              </a:rPr>
              <a:t>l’intelligence artificielle, de la génomique..</a:t>
            </a:r>
            <a:endParaRPr lang="fr-FR" sz="2600" b="1" dirty="0">
              <a:solidFill>
                <a:srgbClr val="C00000"/>
              </a:solidFill>
            </a:endParaRPr>
          </a:p>
          <a:p>
            <a:pPr algn="just" eaLnBrk="1" fontAlgn="auto" hangingPunct="1">
              <a:spcAft>
                <a:spcPts val="0"/>
              </a:spcAft>
              <a:buFont typeface="Wingdings 3" charset="2"/>
              <a:buChar char=""/>
              <a:defRPr/>
            </a:pPr>
            <a:r>
              <a:rPr lang="fr-FR" sz="2600" b="1" dirty="0">
                <a:solidFill>
                  <a:schemeClr val="tx1">
                    <a:lumMod val="75000"/>
                    <a:lumOff val="25000"/>
                  </a:schemeClr>
                </a:solidFill>
              </a:rPr>
              <a:t>Une médecine « Participative » </a:t>
            </a:r>
            <a:r>
              <a:rPr lang="fr-FR" sz="2600" dirty="0">
                <a:solidFill>
                  <a:schemeClr val="tx1">
                    <a:lumMod val="75000"/>
                    <a:lumOff val="25000"/>
                  </a:schemeClr>
                </a:solidFill>
              </a:rPr>
              <a:t>: le patient acteur de sa propre santé (</a:t>
            </a:r>
            <a:r>
              <a:rPr lang="fr-FR" sz="2600" i="1" dirty="0">
                <a:solidFill>
                  <a:schemeClr val="tx1">
                    <a:lumMod val="75000"/>
                    <a:lumOff val="25000"/>
                  </a:schemeClr>
                </a:solidFill>
              </a:rPr>
              <a:t>le </a:t>
            </a:r>
            <a:r>
              <a:rPr lang="fr-FR" sz="2600" i="1" dirty="0" err="1">
                <a:solidFill>
                  <a:schemeClr val="tx1">
                    <a:lumMod val="75000"/>
                    <a:lumOff val="25000"/>
                  </a:schemeClr>
                </a:solidFill>
              </a:rPr>
              <a:t>quantified</a:t>
            </a:r>
            <a:r>
              <a:rPr lang="fr-FR" sz="2600" i="1" dirty="0">
                <a:solidFill>
                  <a:schemeClr val="tx1">
                    <a:lumMod val="75000"/>
                    <a:lumOff val="25000"/>
                  </a:schemeClr>
                </a:solidFill>
              </a:rPr>
              <a:t>-self), </a:t>
            </a:r>
            <a:r>
              <a:rPr lang="fr-FR" sz="2600" dirty="0">
                <a:solidFill>
                  <a:srgbClr val="C00000"/>
                </a:solidFill>
              </a:rPr>
              <a:t>le e-patient </a:t>
            </a:r>
            <a:r>
              <a:rPr lang="fr-FR" sz="2600" dirty="0">
                <a:solidFill>
                  <a:schemeClr val="tx1">
                    <a:lumMod val="75000"/>
                    <a:lumOff val="25000"/>
                  </a:schemeClr>
                </a:solidFill>
              </a:rPr>
              <a:t>qui s’autoévalue, qui participe à la recherche et qui évalue la qualité des organisations de soins.</a:t>
            </a:r>
            <a:endParaRPr lang="fr-FR" sz="2600" b="1" dirty="0">
              <a:solidFill>
                <a:schemeClr val="tx1">
                  <a:lumMod val="75000"/>
                  <a:lumOff val="25000"/>
                </a:schemeClr>
              </a:solidFill>
            </a:endParaRPr>
          </a:p>
          <a:p>
            <a:pPr algn="just" eaLnBrk="1" fontAlgn="auto" hangingPunct="1">
              <a:spcAft>
                <a:spcPts val="0"/>
              </a:spcAft>
              <a:buFont typeface="Wingdings 3" charset="2"/>
              <a:buChar char=""/>
              <a:defRPr/>
            </a:pPr>
            <a:r>
              <a:rPr lang="fr-FR" sz="2600" b="1" dirty="0">
                <a:solidFill>
                  <a:schemeClr val="tx1">
                    <a:lumMod val="75000"/>
                    <a:lumOff val="25000"/>
                  </a:schemeClr>
                </a:solidFill>
              </a:rPr>
              <a:t>Une médecine « Personnalisée » : </a:t>
            </a:r>
            <a:r>
              <a:rPr lang="fr-FR" sz="2600" dirty="0">
                <a:solidFill>
                  <a:schemeClr val="tx1">
                    <a:lumMod val="75000"/>
                    <a:lumOff val="25000"/>
                  </a:schemeClr>
                </a:solidFill>
              </a:rPr>
              <a:t>une médecine qui s’adapte à chaque cas personnel, notamment en matière de traitement afin de prévenir la non-observance et les effets secondaires des médicaments. Intérêt de </a:t>
            </a:r>
            <a:r>
              <a:rPr lang="fr-FR" sz="2600" dirty="0">
                <a:solidFill>
                  <a:srgbClr val="C00000"/>
                </a:solidFill>
              </a:rPr>
              <a:t>l’intelligence artificielle et de la génomique </a:t>
            </a:r>
            <a:r>
              <a:rPr lang="fr-FR" sz="2600" dirty="0">
                <a:solidFill>
                  <a:schemeClr val="tx1"/>
                </a:solidFill>
              </a:rPr>
              <a:t>pour le diagnostic et la prescription.</a:t>
            </a:r>
            <a:endParaRPr lang="fr-FR" sz="2600" b="1" dirty="0">
              <a:solidFill>
                <a:srgbClr val="C00000"/>
              </a:solidFill>
            </a:endParaRPr>
          </a:p>
          <a:p>
            <a:pPr algn="just" eaLnBrk="1" fontAlgn="auto" hangingPunct="1">
              <a:spcAft>
                <a:spcPts val="0"/>
              </a:spcAft>
              <a:buFont typeface="Wingdings 3" charset="2"/>
              <a:buChar char=""/>
              <a:defRPr/>
            </a:pPr>
            <a:r>
              <a:rPr lang="fr-FR" sz="2600" b="1" dirty="0">
                <a:solidFill>
                  <a:schemeClr val="tx1">
                    <a:lumMod val="75000"/>
                    <a:lumOff val="25000"/>
                  </a:schemeClr>
                </a:solidFill>
              </a:rPr>
              <a:t>Une médecine « Prouvée » </a:t>
            </a:r>
            <a:r>
              <a:rPr lang="fr-FR" sz="2600" dirty="0">
                <a:solidFill>
                  <a:schemeClr val="tx1">
                    <a:lumMod val="75000"/>
                    <a:lumOff val="25000"/>
                  </a:schemeClr>
                </a:solidFill>
              </a:rPr>
              <a:t>: la médecine de la santé connectée doit demeurer une médecine reposant sur les preuves d’un service médical rendu : « </a:t>
            </a:r>
            <a:r>
              <a:rPr lang="fr-FR" sz="2600" i="1" dirty="0" err="1">
                <a:solidFill>
                  <a:srgbClr val="C00000"/>
                </a:solidFill>
              </a:rPr>
              <a:t>evidence-based</a:t>
            </a:r>
            <a:r>
              <a:rPr lang="fr-FR" sz="2600" i="1" dirty="0">
                <a:solidFill>
                  <a:srgbClr val="C00000"/>
                </a:solidFill>
              </a:rPr>
              <a:t> </a:t>
            </a:r>
            <a:r>
              <a:rPr lang="fr-FR" sz="2600" i="1" dirty="0" err="1">
                <a:solidFill>
                  <a:srgbClr val="C00000"/>
                </a:solidFill>
              </a:rPr>
              <a:t>medicine</a:t>
            </a:r>
            <a:r>
              <a:rPr lang="fr-FR" sz="2600" dirty="0">
                <a:solidFill>
                  <a:schemeClr val="tx1">
                    <a:lumMod val="75000"/>
                    <a:lumOff val="25000"/>
                  </a:schemeClr>
                </a:solidFill>
              </a:rPr>
              <a:t> »</a:t>
            </a:r>
          </a:p>
        </p:txBody>
      </p:sp>
      <p:pic>
        <p:nvPicPr>
          <p:cNvPr id="51204"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18738" y="214313"/>
            <a:ext cx="1784350"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pied de page 4"/>
          <p:cNvSpPr>
            <a:spLocks noGrp="1"/>
          </p:cNvSpPr>
          <p:nvPr>
            <p:ph type="ftr" sz="quarter" idx="11"/>
          </p:nvPr>
        </p:nvSpPr>
        <p:spPr>
          <a:xfrm>
            <a:off x="4052253" y="6170613"/>
            <a:ext cx="7620000" cy="365125"/>
          </a:xfrm>
        </p:spPr>
        <p:txBody>
          <a:bodyPr/>
          <a:lstStyle/>
          <a:p>
            <a:pPr algn="r">
              <a:defRPr/>
            </a:pPr>
            <a:r>
              <a:rPr lang="fr-FR"/>
              <a:t>Conférence AG FNISASIC 11 mai Paris</a:t>
            </a:r>
            <a:endParaRPr lang="en-US" dirty="0"/>
          </a:p>
        </p:txBody>
      </p:sp>
      <p:sp>
        <p:nvSpPr>
          <p:cNvPr id="51206" name="Espace réservé du numéro de diapositive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ts val="1000"/>
              </a:spcBef>
              <a:buClr>
                <a:schemeClr val="accent1"/>
              </a:buClr>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anose="05040102010807070707" pitchFamily="18"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anose="05040102010807070707" pitchFamily="18" charset="2"/>
              <a:buChar char=""/>
              <a:defRPr sz="1200">
                <a:solidFill>
                  <a:srgbClr val="404040"/>
                </a:solidFill>
                <a:latin typeface="Century Gothic" panose="020B0502020202020204" pitchFamily="34" charset="0"/>
              </a:defRPr>
            </a:lvl9pPr>
          </a:lstStyle>
          <a:p>
            <a:pPr fontAlgn="base">
              <a:spcBef>
                <a:spcPct val="0"/>
              </a:spcBef>
              <a:spcAft>
                <a:spcPct val="0"/>
              </a:spcAft>
              <a:buClrTx/>
              <a:buFontTx/>
              <a:buNone/>
            </a:pPr>
            <a:fld id="{F3EDCA16-89BB-40AE-85CA-F2720D8941D9}" type="slidenum">
              <a:rPr lang="en-US" altLang="fr-FR" smtClean="0">
                <a:solidFill>
                  <a:srgbClr val="FEFFFF"/>
                </a:solidFill>
              </a:rPr>
              <a:pPr fontAlgn="base">
                <a:spcBef>
                  <a:spcPct val="0"/>
                </a:spcBef>
                <a:spcAft>
                  <a:spcPct val="0"/>
                </a:spcAft>
                <a:buClrTx/>
                <a:buFontTx/>
                <a:buNone/>
              </a:pPr>
              <a:t>46</a:t>
            </a:fld>
            <a:endParaRPr lang="en-US" altLang="fr-FR">
              <a:solidFill>
                <a:srgbClr val="FEFFFF"/>
              </a:solidFill>
            </a:endParaRPr>
          </a:p>
        </p:txBody>
      </p:sp>
    </p:spTree>
    <p:extLst>
      <p:ext uri="{BB962C8B-B14F-4D97-AF65-F5344CB8AC3E}">
        <p14:creationId xmlns:p14="http://schemas.microsoft.com/office/powerpoint/2010/main" val="308121484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2589212" y="70390"/>
            <a:ext cx="8911687" cy="1280890"/>
          </a:xfrm>
        </p:spPr>
        <p:txBody>
          <a:bodyPr/>
          <a:lstStyle/>
          <a:p>
            <a:pPr algn="ctr"/>
            <a:r>
              <a:rPr lang="fr-FR" dirty="0"/>
              <a:t>Le numérique au service du malade</a:t>
            </a:r>
          </a:p>
        </p:txBody>
      </p:sp>
      <p:sp>
        <p:nvSpPr>
          <p:cNvPr id="4" name="Espace réservé du pied de page 3"/>
          <p:cNvSpPr>
            <a:spLocks noGrp="1"/>
          </p:cNvSpPr>
          <p:nvPr>
            <p:ph type="ftr" sz="quarter" idx="11"/>
          </p:nvPr>
        </p:nvSpPr>
        <p:spPr/>
        <p:txBody>
          <a:bodyPr/>
          <a:lstStyle/>
          <a:p>
            <a:pPr>
              <a:defRPr/>
            </a:pPr>
            <a:r>
              <a:rPr lang="fr-FR"/>
              <a:t>Conférence AG FNISASIC 11 mai Paris</a:t>
            </a:r>
            <a:endParaRPr lang="en-US" dirty="0"/>
          </a:p>
        </p:txBody>
      </p:sp>
      <p:sp>
        <p:nvSpPr>
          <p:cNvPr id="38915" name="Espace réservé du numéro de diapositive 4"/>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fld id="{B254251F-2135-48E2-B046-B5F5DD60EF51}" type="slidenum">
              <a:rPr lang="en-US" altLang="fr-FR" smtClean="0">
                <a:solidFill>
                  <a:srgbClr val="FEFFFF"/>
                </a:solidFill>
              </a:rPr>
              <a:pPr fontAlgn="base">
                <a:spcBef>
                  <a:spcPct val="0"/>
                </a:spcBef>
                <a:spcAft>
                  <a:spcPct val="0"/>
                </a:spcAft>
              </a:pPr>
              <a:t>47</a:t>
            </a:fld>
            <a:endParaRPr lang="en-US" altLang="fr-FR">
              <a:solidFill>
                <a:srgbClr val="FEFFFF"/>
              </a:solidFill>
            </a:endParaRPr>
          </a:p>
        </p:txBody>
      </p:sp>
      <p:pic>
        <p:nvPicPr>
          <p:cNvPr id="38916" name="Imag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33913" y="617150"/>
            <a:ext cx="4515167" cy="5883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4722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309812" y="81297"/>
            <a:ext cx="8911687" cy="1280890"/>
          </a:xfrm>
        </p:spPr>
        <p:txBody>
          <a:bodyPr/>
          <a:lstStyle/>
          <a:p>
            <a:pPr algn="ctr"/>
            <a:r>
              <a:rPr lang="fr-FR" dirty="0"/>
              <a:t>L’humanisme numérique</a:t>
            </a:r>
          </a:p>
        </p:txBody>
      </p:sp>
      <p:pic>
        <p:nvPicPr>
          <p:cNvPr id="6" name="Espace réservé du contenu 5"/>
          <p:cNvPicPr>
            <a:picLocks noGrp="1" noChangeAspect="1"/>
          </p:cNvPicPr>
          <p:nvPr>
            <p:ph idx="1"/>
          </p:nvPr>
        </p:nvPicPr>
        <p:blipFill>
          <a:blip r:embed="rId2"/>
          <a:stretch>
            <a:fillRect/>
          </a:stretch>
        </p:blipFill>
        <p:spPr>
          <a:xfrm>
            <a:off x="4958080" y="963133"/>
            <a:ext cx="3733799" cy="5469037"/>
          </a:xfrm>
        </p:spPr>
      </p:pic>
      <p:sp>
        <p:nvSpPr>
          <p:cNvPr id="2" name="Espace réservé du pied de page 1"/>
          <p:cNvSpPr>
            <a:spLocks noGrp="1"/>
          </p:cNvSpPr>
          <p:nvPr>
            <p:ph type="ftr" sz="quarter" idx="11"/>
          </p:nvPr>
        </p:nvSpPr>
        <p:spPr/>
        <p:txBody>
          <a:bodyPr/>
          <a:lstStyle/>
          <a:p>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48</a:t>
            </a:fld>
            <a:endParaRPr lang="en-US" dirty="0"/>
          </a:p>
        </p:txBody>
      </p:sp>
    </p:spTree>
    <p:extLst>
      <p:ext uri="{BB962C8B-B14F-4D97-AF65-F5344CB8AC3E}">
        <p14:creationId xmlns:p14="http://schemas.microsoft.com/office/powerpoint/2010/main" val="30963475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21805" y="90126"/>
            <a:ext cx="8911687" cy="1280890"/>
          </a:xfrm>
        </p:spPr>
        <p:txBody>
          <a:bodyPr/>
          <a:lstStyle/>
          <a:p>
            <a:pPr algn="ctr"/>
            <a:r>
              <a:rPr lang="fr-FR" dirty="0"/>
              <a:t>La télémédecine clinique</a:t>
            </a:r>
          </a:p>
        </p:txBody>
      </p:sp>
      <p:pic>
        <p:nvPicPr>
          <p:cNvPr id="6" name="Espace réservé du contenu 5"/>
          <p:cNvPicPr>
            <a:picLocks noGrp="1" noChangeAspect="1"/>
          </p:cNvPicPr>
          <p:nvPr>
            <p:ph idx="1"/>
          </p:nvPr>
        </p:nvPicPr>
        <p:blipFill>
          <a:blip r:embed="rId2"/>
          <a:stretch>
            <a:fillRect/>
          </a:stretch>
        </p:blipFill>
        <p:spPr>
          <a:xfrm>
            <a:off x="4972956" y="934719"/>
            <a:ext cx="3906884" cy="5473325"/>
          </a:xfrm>
        </p:spPr>
      </p:pic>
      <p:sp>
        <p:nvSpPr>
          <p:cNvPr id="4" name="Espace réservé du pied de page 3"/>
          <p:cNvSpPr>
            <a:spLocks noGrp="1"/>
          </p:cNvSpPr>
          <p:nvPr>
            <p:ph type="ftr" sz="quarter" idx="11"/>
          </p:nvPr>
        </p:nvSpPr>
        <p:spPr/>
        <p:txBody>
          <a:bodyPr/>
          <a:lstStyle/>
          <a:p>
            <a:r>
              <a:rPr lang="fr-FR"/>
              <a:t>Conférence AG FNISASIC 11 mai Paris</a:t>
            </a:r>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mtClean="0"/>
              <a:pPr/>
              <a:t>49</a:t>
            </a:fld>
            <a:endParaRPr lang="en-US" dirty="0"/>
          </a:p>
        </p:txBody>
      </p:sp>
    </p:spTree>
    <p:extLst>
      <p:ext uri="{BB962C8B-B14F-4D97-AF65-F5344CB8AC3E}">
        <p14:creationId xmlns:p14="http://schemas.microsoft.com/office/powerpoint/2010/main" val="3169095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89212" y="147337"/>
            <a:ext cx="8911687" cy="1280890"/>
          </a:xfrm>
        </p:spPr>
        <p:txBody>
          <a:bodyPr>
            <a:normAutofit/>
          </a:bodyPr>
          <a:lstStyle/>
          <a:p>
            <a:pPr algn="ctr"/>
            <a:r>
              <a:rPr lang="fr-FR" sz="3200" dirty="0"/>
              <a:t>Espérance de vie à la naissance en 2015</a:t>
            </a:r>
          </a:p>
        </p:txBody>
      </p:sp>
      <p:sp>
        <p:nvSpPr>
          <p:cNvPr id="3" name="Espace réservé du pied de page 2"/>
          <p:cNvSpPr>
            <a:spLocks noGrp="1"/>
          </p:cNvSpPr>
          <p:nvPr>
            <p:ph type="ftr" sz="quarter" idx="11"/>
          </p:nvPr>
        </p:nvSpPr>
        <p:spPr/>
        <p:txBody>
          <a:bodyPr/>
          <a:lstStyle/>
          <a:p>
            <a:r>
              <a:rPr lang="fr-FR"/>
              <a:t>Conférence AG FNISASIC 11 mai Paris</a:t>
            </a:r>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mtClean="0"/>
              <a:pPr/>
              <a:t>5</a:t>
            </a:fld>
            <a:endParaRPr lang="en-US" dirty="0"/>
          </a:p>
        </p:txBody>
      </p:sp>
      <p:pic>
        <p:nvPicPr>
          <p:cNvPr id="5" name="Image 4"/>
          <p:cNvPicPr>
            <a:picLocks noChangeAspect="1"/>
          </p:cNvPicPr>
          <p:nvPr/>
        </p:nvPicPr>
        <p:blipFill>
          <a:blip r:embed="rId2"/>
          <a:stretch>
            <a:fillRect/>
          </a:stretch>
        </p:blipFill>
        <p:spPr>
          <a:xfrm>
            <a:off x="2699127" y="1152907"/>
            <a:ext cx="7701840" cy="5509620"/>
          </a:xfrm>
          <a:prstGeom prst="rect">
            <a:avLst/>
          </a:prstGeom>
        </p:spPr>
      </p:pic>
    </p:spTree>
    <p:extLst>
      <p:ext uri="{BB962C8B-B14F-4D97-AF65-F5344CB8AC3E}">
        <p14:creationId xmlns:p14="http://schemas.microsoft.com/office/powerpoint/2010/main" val="31581176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9858" name="Picture 1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59" name="Rectangle 1027"/>
          <p:cNvSpPr>
            <a:spLocks noChangeArrowheads="1"/>
          </p:cNvSpPr>
          <p:nvPr/>
        </p:nvSpPr>
        <p:spPr bwMode="auto">
          <a:xfrm>
            <a:off x="1524000" y="0"/>
            <a:ext cx="9144000" cy="1524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endParaRPr lang="fr-FR" altLang="fr-FR">
              <a:latin typeface="Tw Cen MT" panose="020B0602020104020603" pitchFamily="34" charset="0"/>
            </a:endParaRPr>
          </a:p>
        </p:txBody>
      </p:sp>
      <p:sp>
        <p:nvSpPr>
          <p:cNvPr id="249860" name="Rectangle 1028"/>
          <p:cNvSpPr>
            <a:spLocks noChangeArrowheads="1"/>
          </p:cNvSpPr>
          <p:nvPr/>
        </p:nvSpPr>
        <p:spPr bwMode="auto">
          <a:xfrm>
            <a:off x="1524000" y="1524000"/>
            <a:ext cx="1143000" cy="4572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endParaRPr lang="fr-FR" altLang="fr-FR">
              <a:latin typeface="Tw Cen MT" panose="020B0602020104020603" pitchFamily="34" charset="0"/>
            </a:endParaRPr>
          </a:p>
        </p:txBody>
      </p:sp>
      <p:sp>
        <p:nvSpPr>
          <p:cNvPr id="249861" name="Rectangle 1029"/>
          <p:cNvSpPr>
            <a:spLocks noChangeArrowheads="1"/>
          </p:cNvSpPr>
          <p:nvPr/>
        </p:nvSpPr>
        <p:spPr bwMode="auto">
          <a:xfrm>
            <a:off x="1524000" y="6096000"/>
            <a:ext cx="9144000" cy="762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endParaRPr lang="fr-FR" altLang="fr-FR">
              <a:latin typeface="Tw Cen MT" panose="020B0602020104020603" pitchFamily="34" charset="0"/>
            </a:endParaRPr>
          </a:p>
        </p:txBody>
      </p:sp>
      <p:sp>
        <p:nvSpPr>
          <p:cNvPr id="249862" name="Rectangle 1030"/>
          <p:cNvSpPr>
            <a:spLocks noChangeArrowheads="1"/>
          </p:cNvSpPr>
          <p:nvPr/>
        </p:nvSpPr>
        <p:spPr bwMode="auto">
          <a:xfrm>
            <a:off x="9296400" y="1524000"/>
            <a:ext cx="1371600" cy="45720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endParaRPr lang="fr-FR" altLang="fr-FR">
              <a:latin typeface="Tw Cen MT" panose="020B0602020104020603" pitchFamily="34" charset="0"/>
            </a:endParaRPr>
          </a:p>
        </p:txBody>
      </p:sp>
      <p:sp>
        <p:nvSpPr>
          <p:cNvPr id="249863" name="Text Box 1033"/>
          <p:cNvSpPr txBox="1">
            <a:spLocks noChangeArrowheads="1"/>
          </p:cNvSpPr>
          <p:nvPr/>
        </p:nvSpPr>
        <p:spPr bwMode="auto">
          <a:xfrm>
            <a:off x="2819400" y="493713"/>
            <a:ext cx="6324600" cy="4572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ahoma" panose="020B0604030504040204" pitchFamily="34" charset="0"/>
              </a:defRPr>
            </a:lvl1pPr>
            <a:lvl2pPr marL="742950" indent="-285750">
              <a:defRPr sz="2400">
                <a:solidFill>
                  <a:schemeClr val="tx1"/>
                </a:solidFill>
                <a:latin typeface="Tahoma" panose="020B0604030504040204" pitchFamily="34" charset="0"/>
              </a:defRPr>
            </a:lvl2pPr>
            <a:lvl3pPr marL="1143000" indent="-228600">
              <a:defRPr sz="2400">
                <a:solidFill>
                  <a:schemeClr val="tx1"/>
                </a:solidFill>
                <a:latin typeface="Tahoma" panose="020B0604030504040204" pitchFamily="34" charset="0"/>
              </a:defRPr>
            </a:lvl3pPr>
            <a:lvl4pPr marL="1600200" indent="-228600">
              <a:defRPr sz="2400">
                <a:solidFill>
                  <a:schemeClr val="tx1"/>
                </a:solidFill>
                <a:latin typeface="Tahoma" panose="020B0604030504040204" pitchFamily="34" charset="0"/>
              </a:defRPr>
            </a:lvl4pPr>
            <a:lvl5pPr marL="2057400" indent="-228600">
              <a:defRPr sz="2400">
                <a:solidFill>
                  <a:schemeClr val="tx1"/>
                </a:solidFill>
                <a:latin typeface="Tahoma" panose="020B0604030504040204" pitchFamily="34" charset="0"/>
              </a:defRPr>
            </a:lvl5pPr>
            <a:lvl6pPr marL="2514600" indent="-228600" fontAlgn="base">
              <a:spcBef>
                <a:spcPct val="0"/>
              </a:spcBef>
              <a:spcAft>
                <a:spcPct val="0"/>
              </a:spcAft>
              <a:defRPr sz="2400">
                <a:solidFill>
                  <a:schemeClr val="tx1"/>
                </a:solidFill>
                <a:latin typeface="Tahoma" panose="020B0604030504040204" pitchFamily="34" charset="0"/>
              </a:defRPr>
            </a:lvl6pPr>
            <a:lvl7pPr marL="2971800" indent="-228600" fontAlgn="base">
              <a:spcBef>
                <a:spcPct val="0"/>
              </a:spcBef>
              <a:spcAft>
                <a:spcPct val="0"/>
              </a:spcAft>
              <a:defRPr sz="2400">
                <a:solidFill>
                  <a:schemeClr val="tx1"/>
                </a:solidFill>
                <a:latin typeface="Tahoma" panose="020B0604030504040204" pitchFamily="34" charset="0"/>
              </a:defRPr>
            </a:lvl7pPr>
            <a:lvl8pPr marL="3429000" indent="-228600" fontAlgn="base">
              <a:spcBef>
                <a:spcPct val="0"/>
              </a:spcBef>
              <a:spcAft>
                <a:spcPct val="0"/>
              </a:spcAft>
              <a:defRPr sz="2400">
                <a:solidFill>
                  <a:schemeClr val="tx1"/>
                </a:solidFill>
                <a:latin typeface="Tahoma" panose="020B0604030504040204" pitchFamily="34" charset="0"/>
              </a:defRPr>
            </a:lvl8pPr>
            <a:lvl9pPr marL="3886200" indent="-228600" fontAlgn="base">
              <a:spcBef>
                <a:spcPct val="0"/>
              </a:spcBef>
              <a:spcAft>
                <a:spcPct val="0"/>
              </a:spcAft>
              <a:defRPr sz="2400">
                <a:solidFill>
                  <a:schemeClr val="tx1"/>
                </a:solidFill>
                <a:latin typeface="Tahoma" panose="020B0604030504040204" pitchFamily="34" charset="0"/>
              </a:defRPr>
            </a:lvl9pPr>
          </a:lstStyle>
          <a:p>
            <a:pPr algn="ctr"/>
            <a:r>
              <a:rPr lang="fr-FR" altLang="fr-FR" b="1">
                <a:solidFill>
                  <a:schemeClr val="bg1"/>
                </a:solidFill>
                <a:latin typeface="Tw Cen MT" panose="020B0602020104020603" pitchFamily="34" charset="0"/>
              </a:rPr>
              <a:t>L’ ÂGE DES MALADIES CHRONIQUES</a:t>
            </a:r>
          </a:p>
        </p:txBody>
      </p:sp>
      <p:sp>
        <p:nvSpPr>
          <p:cNvPr id="2" name="ZoneTexte 1"/>
          <p:cNvSpPr txBox="1"/>
          <p:nvPr/>
        </p:nvSpPr>
        <p:spPr>
          <a:xfrm>
            <a:off x="4800600" y="2987040"/>
            <a:ext cx="1350050" cy="369332"/>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r>
              <a:rPr lang="fr-FR" dirty="0"/>
              <a:t>Années 80</a:t>
            </a:r>
          </a:p>
        </p:txBody>
      </p:sp>
      <p:cxnSp>
        <p:nvCxnSpPr>
          <p:cNvPr id="4" name="Connecteur droit avec flèche 3"/>
          <p:cNvCxnSpPr/>
          <p:nvPr/>
        </p:nvCxnSpPr>
        <p:spPr>
          <a:xfrm>
            <a:off x="5475625" y="3429000"/>
            <a:ext cx="0" cy="48260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5" name="Espace réservé du pied de page 4"/>
          <p:cNvSpPr>
            <a:spLocks noGrp="1"/>
          </p:cNvSpPr>
          <p:nvPr>
            <p:ph type="ftr" sz="quarter" idx="11"/>
          </p:nvPr>
        </p:nvSpPr>
        <p:spPr/>
        <p:txBody>
          <a:bodyPr/>
          <a:lstStyle/>
          <a:p>
            <a:r>
              <a:rPr lang="fr-FR"/>
              <a:t>Conférence AG FNISASIC 11 mai Paris</a:t>
            </a:r>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val="238016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956355" y="173646"/>
            <a:ext cx="8548971" cy="1423987"/>
          </a:xfrm>
        </p:spPr>
        <p:style>
          <a:lnRef idx="2">
            <a:schemeClr val="accent1"/>
          </a:lnRef>
          <a:fillRef idx="1">
            <a:schemeClr val="lt1"/>
          </a:fillRef>
          <a:effectRef idx="0">
            <a:schemeClr val="accent1"/>
          </a:effectRef>
          <a:fontRef idx="minor">
            <a:schemeClr val="dk1"/>
          </a:fontRef>
        </p:style>
        <p:txBody>
          <a:bodyPr rtlCol="0">
            <a:normAutofit fontScale="90000"/>
          </a:bodyPr>
          <a:lstStyle/>
          <a:p>
            <a:pPr algn="ctr">
              <a:defRPr/>
            </a:pPr>
            <a:r>
              <a:rPr lang="fr-FR" sz="2600" b="1" dirty="0"/>
              <a:t>Proportion des personnes âgées de 65 ans au moins, par région, en 2000 et en 2050</a:t>
            </a:r>
            <a:br>
              <a:rPr lang="fr-FR" sz="2800" b="1" dirty="0"/>
            </a:br>
            <a:r>
              <a:rPr lang="en-US" sz="1600" b="1" i="1" dirty="0"/>
              <a:t>Source : U.S. Bureau of the Census (2000).</a:t>
            </a:r>
            <a:r>
              <a:rPr lang="en-US" sz="1600" b="1" dirty="0"/>
              <a:t> </a:t>
            </a:r>
            <a:br>
              <a:rPr lang="fr-FR" b="1" dirty="0"/>
            </a:br>
            <a:endParaRPr lang="fr-FR" dirty="0"/>
          </a:p>
        </p:txBody>
      </p:sp>
      <p:sp>
        <p:nvSpPr>
          <p:cNvPr id="13315" name="Espace réservé du numéro de diapositive 2"/>
          <p:cNvSpPr>
            <a:spLocks noGrp="1"/>
          </p:cNvSpPr>
          <p:nvPr>
            <p:ph type="sldNum" sz="quarter" idx="12"/>
          </p:nvPr>
        </p:nvSpPr>
        <p:spPr>
          <a:xfrm>
            <a:off x="4191000" y="6356351"/>
            <a:ext cx="3352800" cy="365125"/>
          </a:xfrm>
        </p:spPr>
        <p:txBody>
          <a:bodyPr/>
          <a:lstStyle/>
          <a:p>
            <a:pPr algn="l">
              <a:defRPr/>
            </a:pPr>
            <a:fld id="{FF74E7BB-AE75-4DA7-88AA-F11F4D270C41}" type="slidenum">
              <a:rPr lang="fr-FR">
                <a:latin typeface="Arial" charset="0"/>
              </a:rPr>
              <a:pPr algn="l">
                <a:defRPr/>
              </a:pPr>
              <a:t>7</a:t>
            </a:fld>
            <a:endParaRPr lang="fr-FR">
              <a:latin typeface="Arial" charset="0"/>
            </a:endParaRPr>
          </a:p>
        </p:txBody>
      </p:sp>
      <p:pic>
        <p:nvPicPr>
          <p:cNvPr id="11268" name="Picture 2" descr="http://www.unfpa.org/swp/2004/images/f_fig2_lg.gif"/>
          <p:cNvPicPr>
            <a:picLocks noChangeAspect="1" noChangeArrowheads="1"/>
          </p:cNvPicPr>
          <p:nvPr/>
        </p:nvPicPr>
        <p:blipFill>
          <a:blip r:embed="rId3" cstate="print"/>
          <a:srcRect/>
          <a:stretch>
            <a:fillRect/>
          </a:stretch>
        </p:blipFill>
        <p:spPr bwMode="auto">
          <a:xfrm>
            <a:off x="1704975" y="1857376"/>
            <a:ext cx="8921750" cy="4786313"/>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3" name="Espace réservé du pied de page 2"/>
          <p:cNvSpPr>
            <a:spLocks noGrp="1"/>
          </p:cNvSpPr>
          <p:nvPr>
            <p:ph type="ftr" sz="quarter" idx="11"/>
          </p:nvPr>
        </p:nvSpPr>
        <p:spPr/>
        <p:txBody>
          <a:bodyPr/>
          <a:lstStyle/>
          <a:p>
            <a:r>
              <a:rPr lang="fr-FR"/>
              <a:t>Conférence AG FNISASIC 11 mai Paris</a:t>
            </a:r>
            <a:endParaRPr lang="en-US" dirty="0"/>
          </a:p>
        </p:txBody>
      </p:sp>
    </p:spTree>
    <p:extLst>
      <p:ext uri="{BB962C8B-B14F-4D97-AF65-F5344CB8AC3E}">
        <p14:creationId xmlns:p14="http://schemas.microsoft.com/office/powerpoint/2010/main" val="1334002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5730" name="Rectangle 2"/>
          <p:cNvSpPr>
            <a:spLocks noGrp="1" noChangeArrowheads="1"/>
          </p:cNvSpPr>
          <p:nvPr>
            <p:ph type="title"/>
          </p:nvPr>
        </p:nvSpPr>
        <p:spPr>
          <a:xfrm>
            <a:off x="2209800" y="46234"/>
            <a:ext cx="7772400" cy="762000"/>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en-US" altLang="fr-FR" sz="3200" b="1" dirty="0">
                <a:solidFill>
                  <a:schemeClr val="tx1"/>
                </a:solidFill>
              </a:rPr>
              <a:t>Progression de la durée de vie 2000-2050 </a:t>
            </a:r>
            <a:endParaRPr lang="en-US" altLang="fr-FR" sz="3200" dirty="0"/>
          </a:p>
        </p:txBody>
      </p:sp>
      <p:pic>
        <p:nvPicPr>
          <p:cNvPr id="5857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914400"/>
            <a:ext cx="91440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5732" name="Rectangle 4"/>
          <p:cNvSpPr>
            <a:spLocks noChangeArrowheads="1"/>
          </p:cNvSpPr>
          <p:nvPr/>
        </p:nvSpPr>
        <p:spPr bwMode="auto">
          <a:xfrm>
            <a:off x="1524000" y="914400"/>
            <a:ext cx="9144000" cy="6096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5733" name="Rectangle 5"/>
          <p:cNvSpPr>
            <a:spLocks noChangeArrowheads="1"/>
          </p:cNvSpPr>
          <p:nvPr/>
        </p:nvSpPr>
        <p:spPr bwMode="auto">
          <a:xfrm>
            <a:off x="1524000" y="1524000"/>
            <a:ext cx="457200" cy="5334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5734" name="Rectangle 6"/>
          <p:cNvSpPr>
            <a:spLocks noChangeArrowheads="1"/>
          </p:cNvSpPr>
          <p:nvPr/>
        </p:nvSpPr>
        <p:spPr bwMode="auto">
          <a:xfrm>
            <a:off x="10210800" y="1524000"/>
            <a:ext cx="457200" cy="53340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585735" name="Rectangle 7"/>
          <p:cNvSpPr>
            <a:spLocks noChangeArrowheads="1"/>
          </p:cNvSpPr>
          <p:nvPr/>
        </p:nvSpPr>
        <p:spPr bwMode="auto">
          <a:xfrm>
            <a:off x="1981200" y="6553200"/>
            <a:ext cx="8229600" cy="3048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 name="Espace réservé du pied de page 1"/>
          <p:cNvSpPr>
            <a:spLocks noGrp="1"/>
          </p:cNvSpPr>
          <p:nvPr>
            <p:ph type="ftr" sz="quarter" idx="11"/>
          </p:nvPr>
        </p:nvSpPr>
        <p:spPr/>
        <p:txBody>
          <a:bodyPr/>
          <a:lstStyle/>
          <a:p>
            <a:r>
              <a:rPr lang="fr-FR"/>
              <a:t>Conférence AG FNISASIC 11 mai Paris</a:t>
            </a:r>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val="6847314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2532865" y="192471"/>
            <a:ext cx="7837468" cy="1004299"/>
          </a:xfrm>
        </p:spPr>
        <p:style>
          <a:lnRef idx="2">
            <a:schemeClr val="accent1"/>
          </a:lnRef>
          <a:fillRef idx="1">
            <a:schemeClr val="lt1"/>
          </a:fillRef>
          <a:effectRef idx="0">
            <a:schemeClr val="accent1"/>
          </a:effectRef>
          <a:fontRef idx="minor">
            <a:schemeClr val="dk1"/>
          </a:fontRef>
        </p:style>
        <p:txBody>
          <a:bodyPr>
            <a:normAutofit fontScale="90000"/>
          </a:bodyPr>
          <a:lstStyle/>
          <a:p>
            <a:pPr algn="ctr"/>
            <a:r>
              <a:rPr lang="en-US" sz="3200" b="1" dirty="0">
                <a:solidFill>
                  <a:schemeClr val="tx1"/>
                </a:solidFill>
              </a:rPr>
              <a:t>Progression constante des </a:t>
            </a:r>
            <a:r>
              <a:rPr lang="en-US" sz="3200" b="1" dirty="0" err="1">
                <a:solidFill>
                  <a:schemeClr val="tx1"/>
                </a:solidFill>
              </a:rPr>
              <a:t>déclarations</a:t>
            </a:r>
            <a:r>
              <a:rPr lang="en-US" sz="3200" b="1" dirty="0">
                <a:solidFill>
                  <a:schemeClr val="tx1"/>
                </a:solidFill>
              </a:rPr>
              <a:t> Affections de Longue Durée</a:t>
            </a:r>
            <a:endParaRPr lang="en-US" sz="3200" dirty="0"/>
          </a:p>
        </p:txBody>
      </p:sp>
      <p:graphicFrame>
        <p:nvGraphicFramePr>
          <p:cNvPr id="2" name="Object 3"/>
          <p:cNvGraphicFramePr>
            <a:graphicFrameLocks noGrp="1" noChangeAspect="1"/>
          </p:cNvGraphicFramePr>
          <p:nvPr>
            <p:ph type="chart" idx="1"/>
            <p:extLst/>
          </p:nvPr>
        </p:nvGraphicFramePr>
        <p:xfrm>
          <a:off x="2532865" y="1865313"/>
          <a:ext cx="8494381" cy="4445000"/>
        </p:xfrm>
        <a:graphic>
          <a:graphicData uri="http://schemas.openxmlformats.org/drawingml/2006/chart">
            <c:chart xmlns:c="http://schemas.openxmlformats.org/drawingml/2006/chart" xmlns:r="http://schemas.openxmlformats.org/officeDocument/2006/relationships" r:id="rId2"/>
          </a:graphicData>
        </a:graphic>
      </p:graphicFrame>
      <p:sp>
        <p:nvSpPr>
          <p:cNvPr id="537604" name="Text Box 4"/>
          <p:cNvSpPr txBox="1">
            <a:spLocks noChangeArrowheads="1"/>
          </p:cNvSpPr>
          <p:nvPr/>
        </p:nvSpPr>
        <p:spPr bwMode="auto">
          <a:xfrm>
            <a:off x="6994526" y="6310313"/>
            <a:ext cx="1577975" cy="336550"/>
          </a:xfrm>
          <a:prstGeom prst="rect">
            <a:avLst/>
          </a:prstGeom>
          <a:noFill/>
          <a:ln w="9525">
            <a:noFill/>
            <a:miter lim="800000"/>
            <a:headEnd/>
            <a:tailEnd/>
          </a:ln>
          <a:effectLst/>
        </p:spPr>
        <p:txBody>
          <a:bodyPr wrap="none">
            <a:spAutoFit/>
          </a:bodyPr>
          <a:lstStyle/>
          <a:p>
            <a:r>
              <a:rPr lang="en-US" sz="1600" i="1">
                <a:latin typeface="Times New Roman" pitchFamily="18" charset="0"/>
              </a:rPr>
              <a:t>Source CNAMTS</a:t>
            </a:r>
          </a:p>
        </p:txBody>
      </p:sp>
      <p:sp>
        <p:nvSpPr>
          <p:cNvPr id="537605" name="Text Box 5"/>
          <p:cNvSpPr txBox="1">
            <a:spLocks noChangeArrowheads="1"/>
          </p:cNvSpPr>
          <p:nvPr/>
        </p:nvSpPr>
        <p:spPr bwMode="auto">
          <a:xfrm>
            <a:off x="2678132" y="1799934"/>
            <a:ext cx="1992853" cy="369332"/>
          </a:xfrm>
          <a:prstGeom prst="rect">
            <a:avLst/>
          </a:prstGeom>
          <a:noFill/>
          <a:ln w="9525">
            <a:noFill/>
            <a:miter lim="800000"/>
            <a:headEnd/>
            <a:tailEnd/>
          </a:ln>
          <a:effectLst/>
        </p:spPr>
        <p:txBody>
          <a:bodyPr wrap="none">
            <a:spAutoFit/>
          </a:bodyPr>
          <a:lstStyle/>
          <a:p>
            <a:r>
              <a:rPr lang="en-US" dirty="0" err="1">
                <a:latin typeface="Times New Roman" pitchFamily="18" charset="0"/>
              </a:rPr>
              <a:t>Nombre</a:t>
            </a:r>
            <a:r>
              <a:rPr lang="en-US" dirty="0">
                <a:latin typeface="Times New Roman" pitchFamily="18" charset="0"/>
              </a:rPr>
              <a:t> de patients</a:t>
            </a:r>
          </a:p>
        </p:txBody>
      </p:sp>
      <p:sp>
        <p:nvSpPr>
          <p:cNvPr id="537606" name="Line 6"/>
          <p:cNvSpPr>
            <a:spLocks noChangeShapeType="1"/>
          </p:cNvSpPr>
          <p:nvPr/>
        </p:nvSpPr>
        <p:spPr bwMode="auto">
          <a:xfrm flipV="1">
            <a:off x="6096839" y="2542632"/>
            <a:ext cx="2133600" cy="609600"/>
          </a:xfrm>
          <a:prstGeom prst="line">
            <a:avLst/>
          </a:prstGeom>
          <a:noFill/>
          <a:ln w="28575">
            <a:solidFill>
              <a:schemeClr val="tx1"/>
            </a:solidFill>
            <a:round/>
            <a:headEnd/>
            <a:tailEnd/>
          </a:ln>
          <a:effectLst/>
        </p:spPr>
        <p:txBody>
          <a:bodyPr wrap="none" anchor="ctr"/>
          <a:lstStyle/>
          <a:p>
            <a:endParaRPr lang="fr-FR"/>
          </a:p>
        </p:txBody>
      </p:sp>
      <p:sp>
        <p:nvSpPr>
          <p:cNvPr id="537607" name="Text Box 7"/>
          <p:cNvSpPr txBox="1">
            <a:spLocks noChangeArrowheads="1"/>
          </p:cNvSpPr>
          <p:nvPr/>
        </p:nvSpPr>
        <p:spPr bwMode="auto">
          <a:xfrm>
            <a:off x="5961474" y="2340603"/>
            <a:ext cx="1031051" cy="338554"/>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none">
            <a:spAutoFit/>
          </a:bodyPr>
          <a:lstStyle/>
          <a:p>
            <a:r>
              <a:rPr lang="en-US" sz="1600" dirty="0">
                <a:latin typeface="Times New Roman" pitchFamily="18" charset="0"/>
              </a:rPr>
              <a:t>+ 4,7%/an</a:t>
            </a:r>
          </a:p>
        </p:txBody>
      </p:sp>
      <p:sp>
        <p:nvSpPr>
          <p:cNvPr id="3" name="Espace réservé du pied de page 2"/>
          <p:cNvSpPr>
            <a:spLocks noGrp="1"/>
          </p:cNvSpPr>
          <p:nvPr>
            <p:ph type="ftr" sz="quarter" idx="11"/>
          </p:nvPr>
        </p:nvSpPr>
        <p:spPr/>
        <p:txBody>
          <a:bodyPr/>
          <a:lstStyle/>
          <a:p>
            <a:r>
              <a:rPr lang="fr-FR"/>
              <a:t>Conférence AG FNISASIC 11 mai Paris</a:t>
            </a:r>
          </a:p>
        </p:txBody>
      </p:sp>
      <p:sp>
        <p:nvSpPr>
          <p:cNvPr id="4" name="Espace réservé du numéro de diapositive 3"/>
          <p:cNvSpPr>
            <a:spLocks noGrp="1"/>
          </p:cNvSpPr>
          <p:nvPr>
            <p:ph type="sldNum" sz="quarter" idx="12"/>
          </p:nvPr>
        </p:nvSpPr>
        <p:spPr/>
        <p:txBody>
          <a:bodyPr/>
          <a:lstStyle/>
          <a:p>
            <a:fld id="{17E54BF0-FAEE-404C-9AD7-F83DC42258D3}" type="slidenum">
              <a:rPr lang="fr-FR" smtClean="0"/>
              <a:pPr/>
              <a:t>9</a:t>
            </a:fld>
            <a:endParaRPr lang="fr-FR"/>
          </a:p>
        </p:txBody>
      </p:sp>
    </p:spTree>
    <p:extLst>
      <p:ext uri="{BB962C8B-B14F-4D97-AF65-F5344CB8AC3E}">
        <p14:creationId xmlns:p14="http://schemas.microsoft.com/office/powerpoint/2010/main" val="3665292663"/>
      </p:ext>
    </p:extLst>
  </p:cSld>
  <p:clrMapOvr>
    <a:masterClrMapping/>
  </p:clrMapOvr>
</p:sld>
</file>

<file path=ppt/theme/theme1.xml><?xml version="1.0" encoding="utf-8"?>
<a:theme xmlns:a="http://schemas.openxmlformats.org/drawingml/2006/main" name="Bri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457</TotalTime>
  <Words>3399</Words>
  <Application>Microsoft Office PowerPoint</Application>
  <PresentationFormat>Grand écran</PresentationFormat>
  <Paragraphs>504</Paragraphs>
  <Slides>49</Slides>
  <Notes>15</Notes>
  <HiddenSlides>0</HiddenSlides>
  <MMClips>0</MMClips>
  <ScaleCrop>false</ScaleCrop>
  <HeadingPairs>
    <vt:vector size="6" baseType="variant">
      <vt:variant>
        <vt:lpstr>Polices utilisées</vt:lpstr>
      </vt:variant>
      <vt:variant>
        <vt:i4>14</vt:i4>
      </vt:variant>
      <vt:variant>
        <vt:lpstr>Thème</vt:lpstr>
      </vt:variant>
      <vt:variant>
        <vt:i4>1</vt:i4>
      </vt:variant>
      <vt:variant>
        <vt:lpstr>Titres des diapositives</vt:lpstr>
      </vt:variant>
      <vt:variant>
        <vt:i4>49</vt:i4>
      </vt:variant>
    </vt:vector>
  </HeadingPairs>
  <TitlesOfParts>
    <vt:vector size="64" baseType="lpstr">
      <vt:lpstr>MS PGothic</vt:lpstr>
      <vt:lpstr>MS PGothic</vt:lpstr>
      <vt:lpstr>Arial</vt:lpstr>
      <vt:lpstr>Arial Narrow</vt:lpstr>
      <vt:lpstr>Bookman Old Style</vt:lpstr>
      <vt:lpstr>Calibri</vt:lpstr>
      <vt:lpstr>Century Gothic</vt:lpstr>
      <vt:lpstr>Tahoma</vt:lpstr>
      <vt:lpstr>Times New Roman</vt:lpstr>
      <vt:lpstr>Trebuchet MS</vt:lpstr>
      <vt:lpstr>Tw Cen MT</vt:lpstr>
      <vt:lpstr>Verdana</vt:lpstr>
      <vt:lpstr>Wingdings</vt:lpstr>
      <vt:lpstr>Wingdings 3</vt:lpstr>
      <vt:lpstr>Brin</vt:lpstr>
      <vt:lpstr>Incidence de la télémédecine sur le dialogue singulier et la prise en compte de la personne souffrante, dans toutes ses dimensions, y compris spirituelle.</vt:lpstr>
      <vt:lpstr>Plan de l’exposé</vt:lpstr>
      <vt:lpstr>Plan de l’exposé</vt:lpstr>
      <vt:lpstr>Amélioration de l’espérance de vie après 65 ans en Europe de l’Ouest (réduction de la mortalité)</vt:lpstr>
      <vt:lpstr>Espérance de vie à la naissance en 2015</vt:lpstr>
      <vt:lpstr>Présentation PowerPoint</vt:lpstr>
      <vt:lpstr>Proportion des personnes âgées de 65 ans au moins, par région, en 2000 et en 2050 Source : U.S. Bureau of the Census (2000).  </vt:lpstr>
      <vt:lpstr>Progression de la durée de vie 2000-2050 </vt:lpstr>
      <vt:lpstr>Progression constante des déclarations Affections de Longue Durée</vt:lpstr>
      <vt:lpstr>Fréquence des hospitalisations dans les services de médecine en 2009  (indice comparatif d’hospitalisation)</vt:lpstr>
      <vt:lpstr>La mortalité CV prématurée est inégale entre les régions françaises  </vt:lpstr>
      <vt:lpstr>Etat de santé : les classes 3, 7 et 8 de surmortalité  Analyse cantonale sur 35 indicateurs (ACP 2002)</vt:lpstr>
      <vt:lpstr>Existe-t-il plus de besoin de télémédecine dans les zones de basse densité médicale ?</vt:lpstr>
      <vt:lpstr>Présentation PowerPoint</vt:lpstr>
      <vt:lpstr>Présentation PowerPoint</vt:lpstr>
      <vt:lpstr>La densité en médecins généralistes et spécialistes n’est pas déterminante dans la qualité des soins de premier recours</vt:lpstr>
      <vt:lpstr>La révolution numérique en santé fait bouger les lignes du système de santé traditionnel </vt:lpstr>
      <vt:lpstr>Plan de l’exposé</vt:lpstr>
      <vt:lpstr>La pratique de la télémédecine en France : prise en compte de la tradition clinique française</vt:lpstr>
      <vt:lpstr>La définition française (art. L6316-1 du CSP)</vt:lpstr>
      <vt:lpstr>Les actes de télémédecine structurent un projet médical de parcours ou de filière. Décret du 19 octobre 2010</vt:lpstr>
      <vt:lpstr>5 priorités nationales de déploiement 2012-2017 </vt:lpstr>
      <vt:lpstr>Le modèle du parcours de soins gradués entre les établissements de santé d’un GHT</vt:lpstr>
      <vt:lpstr>Le modèle de télémédecine en secteur ambulatoire entre le 1er et le 2ème recours</vt:lpstr>
      <vt:lpstr>Présentation PowerPoint</vt:lpstr>
      <vt:lpstr>Présentation PowerPoint</vt:lpstr>
      <vt:lpstr>Présentation PowerPoint</vt:lpstr>
      <vt:lpstr>Présentation PowerPoint</vt:lpstr>
      <vt:lpstr>Télésurveillance à domicile de l’insuffisance rénale dialysée</vt:lpstr>
      <vt:lpstr>Le financement de la télémédecine en France en 2017</vt:lpstr>
      <vt:lpstr>La rémunération du médecin traitant dans le droit commun SS lorsqu’il intervient dans les EHPADs (Avenants 2 et 3 à la convention médicale, publiée le 1er mars 2017)</vt:lpstr>
      <vt:lpstr>La télémédecine et la santé connectée pour tous permet des soins personnalisés au domicile ou au plus proche </vt:lpstr>
      <vt:lpstr>L’évolution du dialogue singulier entre la personne souffrante et les soignants</vt:lpstr>
      <vt:lpstr>Plan de l’exposé</vt:lpstr>
      <vt:lpstr>Présentation PowerPoint</vt:lpstr>
      <vt:lpstr>Présentation PowerPoint</vt:lpstr>
      <vt:lpstr>Le bien-être et la santé connectée </vt:lpstr>
      <vt:lpstr>Le robot aide-soignant en EHPAD</vt:lpstr>
      <vt:lpstr>Le robot agent de service en EHPAD</vt:lpstr>
      <vt:lpstr>Le robot compagnon en EHPAD</vt:lpstr>
      <vt:lpstr>Le robot qui relève la personne âgée qui a chuté à domicile ou en EHPAD</vt:lpstr>
      <vt:lpstr>Le robot chirurgien</vt:lpstr>
      <vt:lpstr>Présentation PowerPoint</vt:lpstr>
      <vt:lpstr>L’homme réparé et augmenté : Une prothèse connectée qui reproduit la sensation du membre perdu</vt:lpstr>
      <vt:lpstr>L’homme réparé et augmenté : la main bionique</vt:lpstr>
      <vt:lpstr>La médecine 5 P du XXIème siècle</vt:lpstr>
      <vt:lpstr>Le numérique au service du malade</vt:lpstr>
      <vt:lpstr>L’humanisme numérique</vt:lpstr>
      <vt:lpstr>La télémédecine clinique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évolutions du système de santé à l’ère numérique</dc:title>
  <dc:creator>Pierre Simon</dc:creator>
  <cp:lastModifiedBy>Pierre Simon</cp:lastModifiedBy>
  <cp:revision>39</cp:revision>
  <dcterms:created xsi:type="dcterms:W3CDTF">2017-03-02T08:38:58Z</dcterms:created>
  <dcterms:modified xsi:type="dcterms:W3CDTF">2017-05-11T06:24:43Z</dcterms:modified>
</cp:coreProperties>
</file>